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4.xml" ContentType="application/vnd.openxmlformats-officedocument.themeOverr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3"/>
  </p:notesMasterIdLst>
  <p:sldIdLst>
    <p:sldId id="265" r:id="rId3"/>
    <p:sldId id="262" r:id="rId4"/>
    <p:sldId id="279" r:id="rId5"/>
    <p:sldId id="280" r:id="rId6"/>
    <p:sldId id="281" r:id="rId7"/>
    <p:sldId id="264" r:id="rId8"/>
    <p:sldId id="282" r:id="rId9"/>
    <p:sldId id="284" r:id="rId10"/>
    <p:sldId id="275" r:id="rId11"/>
    <p:sldId id="276" r:id="rId12"/>
    <p:sldId id="269" r:id="rId13"/>
    <p:sldId id="270" r:id="rId14"/>
    <p:sldId id="272" r:id="rId15"/>
    <p:sldId id="273" r:id="rId16"/>
    <p:sldId id="271" r:id="rId17"/>
    <p:sldId id="288" r:id="rId18"/>
    <p:sldId id="285" r:id="rId19"/>
    <p:sldId id="286" r:id="rId20"/>
    <p:sldId id="287" r:id="rId21"/>
    <p:sldId id="26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57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3" autoAdjust="0"/>
    <p:restoredTop sz="94660"/>
  </p:normalViewPr>
  <p:slideViewPr>
    <p:cSldViewPr>
      <p:cViewPr>
        <p:scale>
          <a:sx n="100" d="100"/>
          <a:sy n="100" d="100"/>
        </p:scale>
        <p:origin x="-486" y="5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3E8221-9CED-4331-9647-64CB9D117151}" type="doc">
      <dgm:prSet loTypeId="urn:microsoft.com/office/officeart/2005/8/layout/venn1" loCatId="relationship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3999362-6D81-4AEA-90B1-56D0745782C9}">
      <dgm:prSet phldrT="[Текст]" custT="1"/>
      <dgm:spPr/>
      <dgm:t>
        <a:bodyPr/>
        <a:lstStyle/>
        <a:p>
          <a:r>
            <a:rPr lang="ru-RU" sz="1600" b="1" smtClean="0">
              <a:latin typeface="Arial Narrow" pitchFamily="34" charset="0"/>
            </a:rPr>
            <a:t>Экономические и социальные науки</a:t>
          </a:r>
          <a:endParaRPr lang="ru-RU" sz="1600" dirty="0"/>
        </a:p>
      </dgm:t>
    </dgm:pt>
    <dgm:pt modelId="{56A86885-350C-4D6F-BB94-0FB1AA1D2C72}" type="parTrans" cxnId="{6AADF5D0-DCC0-47B2-B5C7-86F649F8BF8C}">
      <dgm:prSet/>
      <dgm:spPr/>
      <dgm:t>
        <a:bodyPr/>
        <a:lstStyle/>
        <a:p>
          <a:endParaRPr lang="ru-RU"/>
        </a:p>
      </dgm:t>
    </dgm:pt>
    <dgm:pt modelId="{7A3D457E-D571-4C72-B8EC-315D8DB08A37}" type="sibTrans" cxnId="{6AADF5D0-DCC0-47B2-B5C7-86F649F8BF8C}">
      <dgm:prSet/>
      <dgm:spPr/>
      <dgm:t>
        <a:bodyPr/>
        <a:lstStyle/>
        <a:p>
          <a:endParaRPr lang="ru-RU"/>
        </a:p>
      </dgm:t>
    </dgm:pt>
    <dgm:pt modelId="{F9D8C3F3-E032-4548-8BE7-62A11004AC00}">
      <dgm:prSet phldrT="[Текст]" custT="1"/>
      <dgm:spPr/>
      <dgm:t>
        <a:bodyPr/>
        <a:lstStyle/>
        <a:p>
          <a:r>
            <a:rPr lang="ru-RU" sz="1600" b="1" smtClean="0">
              <a:latin typeface="Arial Narrow" pitchFamily="34" charset="0"/>
            </a:rPr>
            <a:t>Гуманитарные науки и коммуникации</a:t>
          </a:r>
          <a:endParaRPr lang="ru-RU" sz="1600" dirty="0"/>
        </a:p>
      </dgm:t>
    </dgm:pt>
    <dgm:pt modelId="{43CC6BEC-D345-4800-AC66-EFA3B16CDE01}" type="parTrans" cxnId="{8B2247AB-BA92-4FBA-9417-F44DCB8908D7}">
      <dgm:prSet/>
      <dgm:spPr/>
      <dgm:t>
        <a:bodyPr/>
        <a:lstStyle/>
        <a:p>
          <a:endParaRPr lang="ru-RU"/>
        </a:p>
      </dgm:t>
    </dgm:pt>
    <dgm:pt modelId="{1630FC5A-46B3-4BD5-85BB-C82EE9004DBF}" type="sibTrans" cxnId="{8B2247AB-BA92-4FBA-9417-F44DCB8908D7}">
      <dgm:prSet/>
      <dgm:spPr/>
      <dgm:t>
        <a:bodyPr/>
        <a:lstStyle/>
        <a:p>
          <a:endParaRPr lang="ru-RU"/>
        </a:p>
      </dgm:t>
    </dgm:pt>
    <dgm:pt modelId="{0926807B-BEA3-42F2-8B8F-DF0EF974EF47}">
      <dgm:prSet phldrT="[Текст]" custT="1"/>
      <dgm:spPr/>
      <dgm:t>
        <a:bodyPr/>
        <a:lstStyle/>
        <a:p>
          <a:r>
            <a:rPr lang="ru-RU" sz="1600" b="1" smtClean="0">
              <a:latin typeface="Arial Narrow" pitchFamily="34" charset="0"/>
            </a:rPr>
            <a:t>Математика и компьютерные науки</a:t>
          </a:r>
          <a:endParaRPr lang="ru-RU" sz="1600" dirty="0"/>
        </a:p>
      </dgm:t>
    </dgm:pt>
    <dgm:pt modelId="{755017F7-790F-4935-A167-3616F02775DB}" type="parTrans" cxnId="{0B8F0CD3-DED3-41E9-922C-50C5DF600E80}">
      <dgm:prSet/>
      <dgm:spPr/>
      <dgm:t>
        <a:bodyPr/>
        <a:lstStyle/>
        <a:p>
          <a:endParaRPr lang="ru-RU"/>
        </a:p>
      </dgm:t>
    </dgm:pt>
    <dgm:pt modelId="{721FA086-40E8-4B41-B5F7-23EFA64E6A1F}" type="sibTrans" cxnId="{0B8F0CD3-DED3-41E9-922C-50C5DF600E80}">
      <dgm:prSet/>
      <dgm:spPr/>
      <dgm:t>
        <a:bodyPr/>
        <a:lstStyle/>
        <a:p>
          <a:endParaRPr lang="ru-RU"/>
        </a:p>
      </dgm:t>
    </dgm:pt>
    <dgm:pt modelId="{E8134296-DEA1-4511-BC64-13B6045E42FF}" type="pres">
      <dgm:prSet presAssocID="{8D3E8221-9CED-4331-9647-64CB9D11715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EB603E-3C26-45E2-B23F-949ACA7F7B2F}" type="pres">
      <dgm:prSet presAssocID="{03999362-6D81-4AEA-90B1-56D0745782C9}" presName="circ1" presStyleLbl="vennNode1" presStyleIdx="0" presStyleCnt="3"/>
      <dgm:spPr/>
      <dgm:t>
        <a:bodyPr/>
        <a:lstStyle/>
        <a:p>
          <a:endParaRPr lang="ru-RU"/>
        </a:p>
      </dgm:t>
    </dgm:pt>
    <dgm:pt modelId="{13304674-BBA0-4B54-8BA7-B01FD340D1ED}" type="pres">
      <dgm:prSet presAssocID="{03999362-6D81-4AEA-90B1-56D0745782C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C4763F-9E8D-4CB7-8DCD-2D2CC2EBA170}" type="pres">
      <dgm:prSet presAssocID="{F9D8C3F3-E032-4548-8BE7-62A11004AC00}" presName="circ2" presStyleLbl="vennNode1" presStyleIdx="1" presStyleCnt="3"/>
      <dgm:spPr/>
      <dgm:t>
        <a:bodyPr/>
        <a:lstStyle/>
        <a:p>
          <a:endParaRPr lang="ru-RU"/>
        </a:p>
      </dgm:t>
    </dgm:pt>
    <dgm:pt modelId="{CE8E2E30-8C05-4119-B278-980BB363FD46}" type="pres">
      <dgm:prSet presAssocID="{F9D8C3F3-E032-4548-8BE7-62A11004AC0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DF61F1-5292-4B0F-9143-9D2EEDDAB6BB}" type="pres">
      <dgm:prSet presAssocID="{0926807B-BEA3-42F2-8B8F-DF0EF974EF47}" presName="circ3" presStyleLbl="vennNode1" presStyleIdx="2" presStyleCnt="3"/>
      <dgm:spPr/>
      <dgm:t>
        <a:bodyPr/>
        <a:lstStyle/>
        <a:p>
          <a:endParaRPr lang="ru-RU"/>
        </a:p>
      </dgm:t>
    </dgm:pt>
    <dgm:pt modelId="{D0BC1A26-4B56-4ACC-8D8A-8350D01F6183}" type="pres">
      <dgm:prSet presAssocID="{0926807B-BEA3-42F2-8B8F-DF0EF974EF4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8F0CD3-DED3-41E9-922C-50C5DF600E80}" srcId="{8D3E8221-9CED-4331-9647-64CB9D117151}" destId="{0926807B-BEA3-42F2-8B8F-DF0EF974EF47}" srcOrd="2" destOrd="0" parTransId="{755017F7-790F-4935-A167-3616F02775DB}" sibTransId="{721FA086-40E8-4B41-B5F7-23EFA64E6A1F}"/>
    <dgm:cxn modelId="{6AADF5D0-DCC0-47B2-B5C7-86F649F8BF8C}" srcId="{8D3E8221-9CED-4331-9647-64CB9D117151}" destId="{03999362-6D81-4AEA-90B1-56D0745782C9}" srcOrd="0" destOrd="0" parTransId="{56A86885-350C-4D6F-BB94-0FB1AA1D2C72}" sibTransId="{7A3D457E-D571-4C72-B8EC-315D8DB08A37}"/>
    <dgm:cxn modelId="{29044D52-40FF-4244-8B26-9B84B7E04D87}" type="presOf" srcId="{03999362-6D81-4AEA-90B1-56D0745782C9}" destId="{13304674-BBA0-4B54-8BA7-B01FD340D1ED}" srcOrd="1" destOrd="0" presId="urn:microsoft.com/office/officeart/2005/8/layout/venn1"/>
    <dgm:cxn modelId="{604EC691-9719-4544-90E7-21A1716CCC99}" type="presOf" srcId="{F9D8C3F3-E032-4548-8BE7-62A11004AC00}" destId="{CE8E2E30-8C05-4119-B278-980BB363FD46}" srcOrd="1" destOrd="0" presId="urn:microsoft.com/office/officeart/2005/8/layout/venn1"/>
    <dgm:cxn modelId="{EC461CB6-A709-4CC2-A9B4-8577E1671924}" type="presOf" srcId="{8D3E8221-9CED-4331-9647-64CB9D117151}" destId="{E8134296-DEA1-4511-BC64-13B6045E42FF}" srcOrd="0" destOrd="0" presId="urn:microsoft.com/office/officeart/2005/8/layout/venn1"/>
    <dgm:cxn modelId="{864B507D-3502-43AC-B4A9-436D094836C7}" type="presOf" srcId="{F9D8C3F3-E032-4548-8BE7-62A11004AC00}" destId="{81C4763F-9E8D-4CB7-8DCD-2D2CC2EBA170}" srcOrd="0" destOrd="0" presId="urn:microsoft.com/office/officeart/2005/8/layout/venn1"/>
    <dgm:cxn modelId="{93799B4F-DF5B-43FC-9B7B-8AD36B76C95F}" type="presOf" srcId="{0926807B-BEA3-42F2-8B8F-DF0EF974EF47}" destId="{F3DF61F1-5292-4B0F-9143-9D2EEDDAB6BB}" srcOrd="0" destOrd="0" presId="urn:microsoft.com/office/officeart/2005/8/layout/venn1"/>
    <dgm:cxn modelId="{176A8CFB-3FD2-443C-8844-D7A79BFAC478}" type="presOf" srcId="{0926807B-BEA3-42F2-8B8F-DF0EF974EF47}" destId="{D0BC1A26-4B56-4ACC-8D8A-8350D01F6183}" srcOrd="1" destOrd="0" presId="urn:microsoft.com/office/officeart/2005/8/layout/venn1"/>
    <dgm:cxn modelId="{1FDD2C2A-CCEC-4643-A87C-187C10AF31C6}" type="presOf" srcId="{03999362-6D81-4AEA-90B1-56D0745782C9}" destId="{EAEB603E-3C26-45E2-B23F-949ACA7F7B2F}" srcOrd="0" destOrd="0" presId="urn:microsoft.com/office/officeart/2005/8/layout/venn1"/>
    <dgm:cxn modelId="{8B2247AB-BA92-4FBA-9417-F44DCB8908D7}" srcId="{8D3E8221-9CED-4331-9647-64CB9D117151}" destId="{F9D8C3F3-E032-4548-8BE7-62A11004AC00}" srcOrd="1" destOrd="0" parTransId="{43CC6BEC-D345-4800-AC66-EFA3B16CDE01}" sibTransId="{1630FC5A-46B3-4BD5-85BB-C82EE9004DBF}"/>
    <dgm:cxn modelId="{20B5D4B0-E0AD-4A5D-AD1E-F52E22008CF8}" type="presParOf" srcId="{E8134296-DEA1-4511-BC64-13B6045E42FF}" destId="{EAEB603E-3C26-45E2-B23F-949ACA7F7B2F}" srcOrd="0" destOrd="0" presId="urn:microsoft.com/office/officeart/2005/8/layout/venn1"/>
    <dgm:cxn modelId="{0E9CC119-DAE5-47E1-9AB1-0E122D86E62E}" type="presParOf" srcId="{E8134296-DEA1-4511-BC64-13B6045E42FF}" destId="{13304674-BBA0-4B54-8BA7-B01FD340D1ED}" srcOrd="1" destOrd="0" presId="urn:microsoft.com/office/officeart/2005/8/layout/venn1"/>
    <dgm:cxn modelId="{4521BB3F-3B6A-4E0C-A629-7070F749747F}" type="presParOf" srcId="{E8134296-DEA1-4511-BC64-13B6045E42FF}" destId="{81C4763F-9E8D-4CB7-8DCD-2D2CC2EBA170}" srcOrd="2" destOrd="0" presId="urn:microsoft.com/office/officeart/2005/8/layout/venn1"/>
    <dgm:cxn modelId="{2D09D1A8-7608-4415-AC57-7A16BBE43581}" type="presParOf" srcId="{E8134296-DEA1-4511-BC64-13B6045E42FF}" destId="{CE8E2E30-8C05-4119-B278-980BB363FD46}" srcOrd="3" destOrd="0" presId="urn:microsoft.com/office/officeart/2005/8/layout/venn1"/>
    <dgm:cxn modelId="{40015FBF-F03D-4F46-880B-A396E497241B}" type="presParOf" srcId="{E8134296-DEA1-4511-BC64-13B6045E42FF}" destId="{F3DF61F1-5292-4B0F-9143-9D2EEDDAB6BB}" srcOrd="4" destOrd="0" presId="urn:microsoft.com/office/officeart/2005/8/layout/venn1"/>
    <dgm:cxn modelId="{CFD01FE6-4524-4EE6-84BE-5B201C7F5D31}" type="presParOf" srcId="{E8134296-DEA1-4511-BC64-13B6045E42FF}" destId="{D0BC1A26-4B56-4ACC-8D8A-8350D01F6183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733E42-400E-46E6-824D-CBC1002D1A7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A4577C-791A-4D52-B8A0-CE2E9F433973}">
      <dgm:prSet phldrT="[Текст]"/>
      <dgm:spPr/>
      <dgm:t>
        <a:bodyPr/>
        <a:lstStyle/>
        <a:p>
          <a:r>
            <a:rPr lang="ru-RU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Обучение работников НИУ ВШЭ и его филиалов по программам магистратуры и  программам </a:t>
          </a:r>
          <a:r>
            <a:rPr lang="ru-RU" dirty="0" err="1" smtClean="0">
              <a:latin typeface="Arial Narrow" panose="020B0606020202030204" pitchFamily="34" charset="0"/>
              <a:cs typeface="Times New Roman" panose="02020603050405020304" pitchFamily="18" charset="0"/>
            </a:rPr>
            <a:t>Ph.D</a:t>
          </a:r>
          <a:r>
            <a:rPr lang="ru-RU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. в ведущих университетах мира</a:t>
          </a:r>
          <a:endParaRPr lang="ru-RU" dirty="0"/>
        </a:p>
      </dgm:t>
    </dgm:pt>
    <dgm:pt modelId="{0F6C1D8F-0FCD-4399-B404-721E896965AE}" type="parTrans" cxnId="{82ABCFB6-D914-4010-B59B-8DCF2579B99A}">
      <dgm:prSet/>
      <dgm:spPr/>
      <dgm:t>
        <a:bodyPr/>
        <a:lstStyle/>
        <a:p>
          <a:endParaRPr lang="ru-RU"/>
        </a:p>
      </dgm:t>
    </dgm:pt>
    <dgm:pt modelId="{4500FDEB-B52D-431A-8744-8F088D4724CC}" type="sibTrans" cxnId="{82ABCFB6-D914-4010-B59B-8DCF2579B99A}">
      <dgm:prSet/>
      <dgm:spPr/>
      <dgm:t>
        <a:bodyPr/>
        <a:lstStyle/>
        <a:p>
          <a:endParaRPr lang="ru-RU"/>
        </a:p>
      </dgm:t>
    </dgm:pt>
    <dgm:pt modelId="{5C8ED161-2DDE-44E9-A44E-C5204D0B42C7}">
      <dgm:prSet phldrT="[Текст]"/>
      <dgm:spPr/>
      <dgm:t>
        <a:bodyPr/>
        <a:lstStyle/>
        <a:p>
          <a:r>
            <a:rPr lang="ru-RU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Индивидуальные стажировки за рубежом</a:t>
          </a:r>
          <a:endParaRPr lang="ru-RU" dirty="0"/>
        </a:p>
      </dgm:t>
    </dgm:pt>
    <dgm:pt modelId="{EA1ADDD0-7AE6-4A46-A077-6AB1BB953F0E}" type="parTrans" cxnId="{B84BD266-FDC8-4E7E-B6C6-C7F0466D030F}">
      <dgm:prSet/>
      <dgm:spPr/>
      <dgm:t>
        <a:bodyPr/>
        <a:lstStyle/>
        <a:p>
          <a:endParaRPr lang="ru-RU"/>
        </a:p>
      </dgm:t>
    </dgm:pt>
    <dgm:pt modelId="{F757B16B-8830-43A2-A382-6DEB3776E74D}" type="sibTrans" cxnId="{B84BD266-FDC8-4E7E-B6C6-C7F0466D030F}">
      <dgm:prSet/>
      <dgm:spPr/>
      <dgm:t>
        <a:bodyPr/>
        <a:lstStyle/>
        <a:p>
          <a:endParaRPr lang="ru-RU"/>
        </a:p>
      </dgm:t>
    </dgm:pt>
    <dgm:pt modelId="{18DAF86D-A8D4-44C3-ABB3-C5FB11216D67}">
      <dgm:prSet phldrT="[Текст]"/>
      <dgm:spPr/>
      <dgm:t>
        <a:bodyPr/>
        <a:lstStyle/>
        <a:p>
          <a:r>
            <a:rPr lang="ru-RU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Обучение по программам внешних организаций</a:t>
          </a:r>
          <a:endParaRPr lang="ru-RU" dirty="0"/>
        </a:p>
      </dgm:t>
    </dgm:pt>
    <dgm:pt modelId="{52A13045-6076-4B26-AFBF-2621AD8DA435}" type="parTrans" cxnId="{F335E3A4-5152-4E45-BC8F-666C970A4072}">
      <dgm:prSet/>
      <dgm:spPr/>
      <dgm:t>
        <a:bodyPr/>
        <a:lstStyle/>
        <a:p>
          <a:endParaRPr lang="ru-RU"/>
        </a:p>
      </dgm:t>
    </dgm:pt>
    <dgm:pt modelId="{3605D944-CB73-4377-9ED0-1C5C5B78FC3D}" type="sibTrans" cxnId="{F335E3A4-5152-4E45-BC8F-666C970A4072}">
      <dgm:prSet/>
      <dgm:spPr/>
      <dgm:t>
        <a:bodyPr/>
        <a:lstStyle/>
        <a:p>
          <a:endParaRPr lang="ru-RU"/>
        </a:p>
      </dgm:t>
    </dgm:pt>
    <dgm:pt modelId="{44A2996A-E669-4048-85E4-629EC9C102F3}">
      <dgm:prSet phldrT="[Текст]"/>
      <dgm:spPr/>
      <dgm:t>
        <a:bodyPr/>
        <a:lstStyle/>
        <a:p>
          <a:r>
            <a:rPr lang="ru-RU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Обучение по инициативным программам повышения квалификации</a:t>
          </a:r>
          <a:endParaRPr lang="ru-RU" dirty="0"/>
        </a:p>
      </dgm:t>
    </dgm:pt>
    <dgm:pt modelId="{B3716A96-BF1A-429A-9320-BBB1BE789C6E}" type="parTrans" cxnId="{BC02328F-104A-478D-976A-61D9C5E563C2}">
      <dgm:prSet/>
      <dgm:spPr/>
      <dgm:t>
        <a:bodyPr/>
        <a:lstStyle/>
        <a:p>
          <a:endParaRPr lang="ru-RU"/>
        </a:p>
      </dgm:t>
    </dgm:pt>
    <dgm:pt modelId="{58CB7148-98E5-486E-B796-C73E9EEC3CFB}" type="sibTrans" cxnId="{BC02328F-104A-478D-976A-61D9C5E563C2}">
      <dgm:prSet/>
      <dgm:spPr/>
      <dgm:t>
        <a:bodyPr/>
        <a:lstStyle/>
        <a:p>
          <a:endParaRPr lang="ru-RU"/>
        </a:p>
      </dgm:t>
    </dgm:pt>
    <dgm:pt modelId="{CF054647-39F3-4BFA-A007-C136A673E8D8}">
      <dgm:prSet phldrT="[Текст]"/>
      <dgm:spPr/>
      <dgm:t>
        <a:bodyPr/>
        <a:lstStyle/>
        <a:p>
          <a:r>
            <a:rPr lang="ru-RU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Обучение по программам институтов и центров дополнительного образования НИУ ВШЭ </a:t>
          </a:r>
          <a:endParaRPr lang="ru-RU" dirty="0"/>
        </a:p>
      </dgm:t>
    </dgm:pt>
    <dgm:pt modelId="{53D441D4-57A1-4DFA-89DC-39ABDC9D04F8}" type="parTrans" cxnId="{A1D70AC0-62D1-4859-BB79-10A9782D6209}">
      <dgm:prSet/>
      <dgm:spPr/>
      <dgm:t>
        <a:bodyPr/>
        <a:lstStyle/>
        <a:p>
          <a:endParaRPr lang="ru-RU"/>
        </a:p>
      </dgm:t>
    </dgm:pt>
    <dgm:pt modelId="{81CC2F86-2B29-45E2-A9C9-0EA69B28FAC5}" type="sibTrans" cxnId="{A1D70AC0-62D1-4859-BB79-10A9782D6209}">
      <dgm:prSet/>
      <dgm:spPr/>
      <dgm:t>
        <a:bodyPr/>
        <a:lstStyle/>
        <a:p>
          <a:endParaRPr lang="ru-RU"/>
        </a:p>
      </dgm:t>
    </dgm:pt>
    <dgm:pt modelId="{522B44C4-5BD7-4D60-8E56-E07350E63188}" type="pres">
      <dgm:prSet presAssocID="{42733E42-400E-46E6-824D-CBC1002D1A7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0DAEE6C-98A2-4EB3-9F79-D682AC5CA098}" type="pres">
      <dgm:prSet presAssocID="{42733E42-400E-46E6-824D-CBC1002D1A79}" presName="Name1" presStyleCnt="0"/>
      <dgm:spPr/>
    </dgm:pt>
    <dgm:pt modelId="{9DE00026-D106-4508-B80A-426D53197366}" type="pres">
      <dgm:prSet presAssocID="{42733E42-400E-46E6-824D-CBC1002D1A79}" presName="cycle" presStyleCnt="0"/>
      <dgm:spPr/>
    </dgm:pt>
    <dgm:pt modelId="{A4AB3C29-DEEF-4917-A192-A31A5E673FBB}" type="pres">
      <dgm:prSet presAssocID="{42733E42-400E-46E6-824D-CBC1002D1A79}" presName="srcNode" presStyleLbl="node1" presStyleIdx="0" presStyleCnt="5"/>
      <dgm:spPr/>
    </dgm:pt>
    <dgm:pt modelId="{6162C624-DD75-4551-8D32-A17978A3BE3D}" type="pres">
      <dgm:prSet presAssocID="{42733E42-400E-46E6-824D-CBC1002D1A79}" presName="conn" presStyleLbl="parChTrans1D2" presStyleIdx="0" presStyleCnt="1"/>
      <dgm:spPr/>
      <dgm:t>
        <a:bodyPr/>
        <a:lstStyle/>
        <a:p>
          <a:endParaRPr lang="ru-RU"/>
        </a:p>
      </dgm:t>
    </dgm:pt>
    <dgm:pt modelId="{9C751162-5588-4801-B500-44528AC52AA9}" type="pres">
      <dgm:prSet presAssocID="{42733E42-400E-46E6-824D-CBC1002D1A79}" presName="extraNode" presStyleLbl="node1" presStyleIdx="0" presStyleCnt="5"/>
      <dgm:spPr/>
    </dgm:pt>
    <dgm:pt modelId="{28CEDEC8-57BC-4805-90DE-7E5BF9CA4B33}" type="pres">
      <dgm:prSet presAssocID="{42733E42-400E-46E6-824D-CBC1002D1A79}" presName="dstNode" presStyleLbl="node1" presStyleIdx="0" presStyleCnt="5"/>
      <dgm:spPr/>
    </dgm:pt>
    <dgm:pt modelId="{E433BF65-124D-4362-BDD3-FE074AFFAD69}" type="pres">
      <dgm:prSet presAssocID="{A8A4577C-791A-4D52-B8A0-CE2E9F433973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0D86DD-9EE5-4FFE-8710-B7CE25E88DF2}" type="pres">
      <dgm:prSet presAssocID="{A8A4577C-791A-4D52-B8A0-CE2E9F433973}" presName="accent_1" presStyleCnt="0"/>
      <dgm:spPr/>
    </dgm:pt>
    <dgm:pt modelId="{C0E81050-8164-4165-AE79-75F6EBF17D91}" type="pres">
      <dgm:prSet presAssocID="{A8A4577C-791A-4D52-B8A0-CE2E9F433973}" presName="accentRepeatNode" presStyleLbl="solidFgAcc1" presStyleIdx="0" presStyleCnt="5"/>
      <dgm:spPr/>
    </dgm:pt>
    <dgm:pt modelId="{412C36E7-80E1-4715-A76B-0D84FDEC497F}" type="pres">
      <dgm:prSet presAssocID="{5C8ED161-2DDE-44E9-A44E-C5204D0B42C7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8B5482-9044-40EE-80A5-CAFA51D808D6}" type="pres">
      <dgm:prSet presAssocID="{5C8ED161-2DDE-44E9-A44E-C5204D0B42C7}" presName="accent_2" presStyleCnt="0"/>
      <dgm:spPr/>
    </dgm:pt>
    <dgm:pt modelId="{2E27E613-176A-439D-BA1F-7E0A3E42BE5C}" type="pres">
      <dgm:prSet presAssocID="{5C8ED161-2DDE-44E9-A44E-C5204D0B42C7}" presName="accentRepeatNode" presStyleLbl="solidFgAcc1" presStyleIdx="1" presStyleCnt="5"/>
      <dgm:spPr/>
    </dgm:pt>
    <dgm:pt modelId="{5F7AE2F4-3440-44E3-B2F6-9B67CC9D46D1}" type="pres">
      <dgm:prSet presAssocID="{18DAF86D-A8D4-44C3-ABB3-C5FB11216D67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B6627-A0D6-43A3-8B61-B3EBBA147558}" type="pres">
      <dgm:prSet presAssocID="{18DAF86D-A8D4-44C3-ABB3-C5FB11216D67}" presName="accent_3" presStyleCnt="0"/>
      <dgm:spPr/>
    </dgm:pt>
    <dgm:pt modelId="{9350C8DB-7F96-49A7-AC2D-5BC4F7EDED7F}" type="pres">
      <dgm:prSet presAssocID="{18DAF86D-A8D4-44C3-ABB3-C5FB11216D67}" presName="accentRepeatNode" presStyleLbl="solidFgAcc1" presStyleIdx="2" presStyleCnt="5"/>
      <dgm:spPr/>
    </dgm:pt>
    <dgm:pt modelId="{103AE2D1-0EEF-45AA-8A73-8C73174073DD}" type="pres">
      <dgm:prSet presAssocID="{CF054647-39F3-4BFA-A007-C136A673E8D8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B906DB-F6A5-425E-A196-0D1C2A05A2A1}" type="pres">
      <dgm:prSet presAssocID="{CF054647-39F3-4BFA-A007-C136A673E8D8}" presName="accent_4" presStyleCnt="0"/>
      <dgm:spPr/>
    </dgm:pt>
    <dgm:pt modelId="{049A3D5F-0EDC-4C48-BE81-2A7BA0D84E97}" type="pres">
      <dgm:prSet presAssocID="{CF054647-39F3-4BFA-A007-C136A673E8D8}" presName="accentRepeatNode" presStyleLbl="solidFgAcc1" presStyleIdx="3" presStyleCnt="5"/>
      <dgm:spPr/>
    </dgm:pt>
    <dgm:pt modelId="{A3D23CBC-A8F6-4B4C-9EA4-0F079BEADEE4}" type="pres">
      <dgm:prSet presAssocID="{44A2996A-E669-4048-85E4-629EC9C102F3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BA07BE-2DC9-4ABF-9C03-5EBC723C99E1}" type="pres">
      <dgm:prSet presAssocID="{44A2996A-E669-4048-85E4-629EC9C102F3}" presName="accent_5" presStyleCnt="0"/>
      <dgm:spPr/>
    </dgm:pt>
    <dgm:pt modelId="{BF773B79-0A72-4EE6-8351-128A10C12145}" type="pres">
      <dgm:prSet presAssocID="{44A2996A-E669-4048-85E4-629EC9C102F3}" presName="accentRepeatNode" presStyleLbl="solidFgAcc1" presStyleIdx="4" presStyleCnt="5"/>
      <dgm:spPr/>
    </dgm:pt>
  </dgm:ptLst>
  <dgm:cxnLst>
    <dgm:cxn modelId="{529AEF83-E089-46F6-A32C-35F1D7BB830E}" type="presOf" srcId="{A8A4577C-791A-4D52-B8A0-CE2E9F433973}" destId="{E433BF65-124D-4362-BDD3-FE074AFFAD69}" srcOrd="0" destOrd="0" presId="urn:microsoft.com/office/officeart/2008/layout/VerticalCurvedList"/>
    <dgm:cxn modelId="{A1D70AC0-62D1-4859-BB79-10A9782D6209}" srcId="{42733E42-400E-46E6-824D-CBC1002D1A79}" destId="{CF054647-39F3-4BFA-A007-C136A673E8D8}" srcOrd="3" destOrd="0" parTransId="{53D441D4-57A1-4DFA-89DC-39ABDC9D04F8}" sibTransId="{81CC2F86-2B29-45E2-A9C9-0EA69B28FAC5}"/>
    <dgm:cxn modelId="{BC02328F-104A-478D-976A-61D9C5E563C2}" srcId="{42733E42-400E-46E6-824D-CBC1002D1A79}" destId="{44A2996A-E669-4048-85E4-629EC9C102F3}" srcOrd="4" destOrd="0" parTransId="{B3716A96-BF1A-429A-9320-BBB1BE789C6E}" sibTransId="{58CB7148-98E5-486E-B796-C73E9EEC3CFB}"/>
    <dgm:cxn modelId="{AFAF83F2-E2FF-4768-9906-0CAE327F4C90}" type="presOf" srcId="{18DAF86D-A8D4-44C3-ABB3-C5FB11216D67}" destId="{5F7AE2F4-3440-44E3-B2F6-9B67CC9D46D1}" srcOrd="0" destOrd="0" presId="urn:microsoft.com/office/officeart/2008/layout/VerticalCurvedList"/>
    <dgm:cxn modelId="{CB6BC6B9-CF40-4340-91DE-58AD36438ED0}" type="presOf" srcId="{42733E42-400E-46E6-824D-CBC1002D1A79}" destId="{522B44C4-5BD7-4D60-8E56-E07350E63188}" srcOrd="0" destOrd="0" presId="urn:microsoft.com/office/officeart/2008/layout/VerticalCurvedList"/>
    <dgm:cxn modelId="{82ABCFB6-D914-4010-B59B-8DCF2579B99A}" srcId="{42733E42-400E-46E6-824D-CBC1002D1A79}" destId="{A8A4577C-791A-4D52-B8A0-CE2E9F433973}" srcOrd="0" destOrd="0" parTransId="{0F6C1D8F-0FCD-4399-B404-721E896965AE}" sibTransId="{4500FDEB-B52D-431A-8744-8F088D4724CC}"/>
    <dgm:cxn modelId="{B84BD266-FDC8-4E7E-B6C6-C7F0466D030F}" srcId="{42733E42-400E-46E6-824D-CBC1002D1A79}" destId="{5C8ED161-2DDE-44E9-A44E-C5204D0B42C7}" srcOrd="1" destOrd="0" parTransId="{EA1ADDD0-7AE6-4A46-A077-6AB1BB953F0E}" sibTransId="{F757B16B-8830-43A2-A382-6DEB3776E74D}"/>
    <dgm:cxn modelId="{837251D8-D9E6-4682-99D8-64B6F0C58337}" type="presOf" srcId="{44A2996A-E669-4048-85E4-629EC9C102F3}" destId="{A3D23CBC-A8F6-4B4C-9EA4-0F079BEADEE4}" srcOrd="0" destOrd="0" presId="urn:microsoft.com/office/officeart/2008/layout/VerticalCurvedList"/>
    <dgm:cxn modelId="{656915D2-A4DB-4013-A6BB-06D0168E8D3A}" type="presOf" srcId="{4500FDEB-B52D-431A-8744-8F088D4724CC}" destId="{6162C624-DD75-4551-8D32-A17978A3BE3D}" srcOrd="0" destOrd="0" presId="urn:microsoft.com/office/officeart/2008/layout/VerticalCurvedList"/>
    <dgm:cxn modelId="{60C2D114-5338-4C0F-9C06-D5E3E1013BCA}" type="presOf" srcId="{5C8ED161-2DDE-44E9-A44E-C5204D0B42C7}" destId="{412C36E7-80E1-4715-A76B-0D84FDEC497F}" srcOrd="0" destOrd="0" presId="urn:microsoft.com/office/officeart/2008/layout/VerticalCurvedList"/>
    <dgm:cxn modelId="{39700EFA-350B-4894-9FD6-DC8AEA928506}" type="presOf" srcId="{CF054647-39F3-4BFA-A007-C136A673E8D8}" destId="{103AE2D1-0EEF-45AA-8A73-8C73174073DD}" srcOrd="0" destOrd="0" presId="urn:microsoft.com/office/officeart/2008/layout/VerticalCurvedList"/>
    <dgm:cxn modelId="{F335E3A4-5152-4E45-BC8F-666C970A4072}" srcId="{42733E42-400E-46E6-824D-CBC1002D1A79}" destId="{18DAF86D-A8D4-44C3-ABB3-C5FB11216D67}" srcOrd="2" destOrd="0" parTransId="{52A13045-6076-4B26-AFBF-2621AD8DA435}" sibTransId="{3605D944-CB73-4377-9ED0-1C5C5B78FC3D}"/>
    <dgm:cxn modelId="{3FA664E0-2769-43BA-BFCB-3C1CA6C59D58}" type="presParOf" srcId="{522B44C4-5BD7-4D60-8E56-E07350E63188}" destId="{70DAEE6C-98A2-4EB3-9F79-D682AC5CA098}" srcOrd="0" destOrd="0" presId="urn:microsoft.com/office/officeart/2008/layout/VerticalCurvedList"/>
    <dgm:cxn modelId="{381882A0-B8B0-48C7-85F4-83E37502237E}" type="presParOf" srcId="{70DAEE6C-98A2-4EB3-9F79-D682AC5CA098}" destId="{9DE00026-D106-4508-B80A-426D53197366}" srcOrd="0" destOrd="0" presId="urn:microsoft.com/office/officeart/2008/layout/VerticalCurvedList"/>
    <dgm:cxn modelId="{7211EB14-6F67-4DCC-B5C7-381C379EB80E}" type="presParOf" srcId="{9DE00026-D106-4508-B80A-426D53197366}" destId="{A4AB3C29-DEEF-4917-A192-A31A5E673FBB}" srcOrd="0" destOrd="0" presId="urn:microsoft.com/office/officeart/2008/layout/VerticalCurvedList"/>
    <dgm:cxn modelId="{2378D28A-96E4-4583-9EDE-5F6DD3BF3745}" type="presParOf" srcId="{9DE00026-D106-4508-B80A-426D53197366}" destId="{6162C624-DD75-4551-8D32-A17978A3BE3D}" srcOrd="1" destOrd="0" presId="urn:microsoft.com/office/officeart/2008/layout/VerticalCurvedList"/>
    <dgm:cxn modelId="{6A7C653D-CE1C-49BE-A3E6-C4190F3887B0}" type="presParOf" srcId="{9DE00026-D106-4508-B80A-426D53197366}" destId="{9C751162-5588-4801-B500-44528AC52AA9}" srcOrd="2" destOrd="0" presId="urn:microsoft.com/office/officeart/2008/layout/VerticalCurvedList"/>
    <dgm:cxn modelId="{D782F123-2531-426C-BB78-5D9B2AD6418E}" type="presParOf" srcId="{9DE00026-D106-4508-B80A-426D53197366}" destId="{28CEDEC8-57BC-4805-90DE-7E5BF9CA4B33}" srcOrd="3" destOrd="0" presId="urn:microsoft.com/office/officeart/2008/layout/VerticalCurvedList"/>
    <dgm:cxn modelId="{BB787E4A-4708-43FB-91E0-F424772491FD}" type="presParOf" srcId="{70DAEE6C-98A2-4EB3-9F79-D682AC5CA098}" destId="{E433BF65-124D-4362-BDD3-FE074AFFAD69}" srcOrd="1" destOrd="0" presId="urn:microsoft.com/office/officeart/2008/layout/VerticalCurvedList"/>
    <dgm:cxn modelId="{B2AA9FCC-C354-4A7F-B675-16382F55D6EC}" type="presParOf" srcId="{70DAEE6C-98A2-4EB3-9F79-D682AC5CA098}" destId="{540D86DD-9EE5-4FFE-8710-B7CE25E88DF2}" srcOrd="2" destOrd="0" presId="urn:microsoft.com/office/officeart/2008/layout/VerticalCurvedList"/>
    <dgm:cxn modelId="{19CC2857-08E7-4E0D-B615-8973A96F47CB}" type="presParOf" srcId="{540D86DD-9EE5-4FFE-8710-B7CE25E88DF2}" destId="{C0E81050-8164-4165-AE79-75F6EBF17D91}" srcOrd="0" destOrd="0" presId="urn:microsoft.com/office/officeart/2008/layout/VerticalCurvedList"/>
    <dgm:cxn modelId="{4F37866E-D76B-4ABA-B3BF-5891B8E51E8C}" type="presParOf" srcId="{70DAEE6C-98A2-4EB3-9F79-D682AC5CA098}" destId="{412C36E7-80E1-4715-A76B-0D84FDEC497F}" srcOrd="3" destOrd="0" presId="urn:microsoft.com/office/officeart/2008/layout/VerticalCurvedList"/>
    <dgm:cxn modelId="{6A1D7E38-CBCE-44DB-AA9B-421E49DFE842}" type="presParOf" srcId="{70DAEE6C-98A2-4EB3-9F79-D682AC5CA098}" destId="{3E8B5482-9044-40EE-80A5-CAFA51D808D6}" srcOrd="4" destOrd="0" presId="urn:microsoft.com/office/officeart/2008/layout/VerticalCurvedList"/>
    <dgm:cxn modelId="{DA19BF7A-1F0B-4B37-B8CC-6AA587B2DC21}" type="presParOf" srcId="{3E8B5482-9044-40EE-80A5-CAFA51D808D6}" destId="{2E27E613-176A-439D-BA1F-7E0A3E42BE5C}" srcOrd="0" destOrd="0" presId="urn:microsoft.com/office/officeart/2008/layout/VerticalCurvedList"/>
    <dgm:cxn modelId="{EDE7B952-7051-44B2-AF2B-9CAEF7600805}" type="presParOf" srcId="{70DAEE6C-98A2-4EB3-9F79-D682AC5CA098}" destId="{5F7AE2F4-3440-44E3-B2F6-9B67CC9D46D1}" srcOrd="5" destOrd="0" presId="urn:microsoft.com/office/officeart/2008/layout/VerticalCurvedList"/>
    <dgm:cxn modelId="{5CAA33BB-AA16-41C1-8019-076DC3AC8A38}" type="presParOf" srcId="{70DAEE6C-98A2-4EB3-9F79-D682AC5CA098}" destId="{804B6627-A0D6-43A3-8B61-B3EBBA147558}" srcOrd="6" destOrd="0" presId="urn:microsoft.com/office/officeart/2008/layout/VerticalCurvedList"/>
    <dgm:cxn modelId="{214B9442-E8D0-4284-B195-191D3C097B19}" type="presParOf" srcId="{804B6627-A0D6-43A3-8B61-B3EBBA147558}" destId="{9350C8DB-7F96-49A7-AC2D-5BC4F7EDED7F}" srcOrd="0" destOrd="0" presId="urn:microsoft.com/office/officeart/2008/layout/VerticalCurvedList"/>
    <dgm:cxn modelId="{CF43D97D-CE37-4554-8084-CB03347C6A4D}" type="presParOf" srcId="{70DAEE6C-98A2-4EB3-9F79-D682AC5CA098}" destId="{103AE2D1-0EEF-45AA-8A73-8C73174073DD}" srcOrd="7" destOrd="0" presId="urn:microsoft.com/office/officeart/2008/layout/VerticalCurvedList"/>
    <dgm:cxn modelId="{130C318D-2186-487C-97DE-F0A1D2DE45D0}" type="presParOf" srcId="{70DAEE6C-98A2-4EB3-9F79-D682AC5CA098}" destId="{90B906DB-F6A5-425E-A196-0D1C2A05A2A1}" srcOrd="8" destOrd="0" presId="urn:microsoft.com/office/officeart/2008/layout/VerticalCurvedList"/>
    <dgm:cxn modelId="{4A4CF65D-C301-45DF-81F0-780C62D557EC}" type="presParOf" srcId="{90B906DB-F6A5-425E-A196-0D1C2A05A2A1}" destId="{049A3D5F-0EDC-4C48-BE81-2A7BA0D84E97}" srcOrd="0" destOrd="0" presId="urn:microsoft.com/office/officeart/2008/layout/VerticalCurvedList"/>
    <dgm:cxn modelId="{232123B9-906A-427B-927B-07DC9A354265}" type="presParOf" srcId="{70DAEE6C-98A2-4EB3-9F79-D682AC5CA098}" destId="{A3D23CBC-A8F6-4B4C-9EA4-0F079BEADEE4}" srcOrd="9" destOrd="0" presId="urn:microsoft.com/office/officeart/2008/layout/VerticalCurvedList"/>
    <dgm:cxn modelId="{8E196437-0AC7-4B4A-94E0-4AA89F8A2E43}" type="presParOf" srcId="{70DAEE6C-98A2-4EB3-9F79-D682AC5CA098}" destId="{75BA07BE-2DC9-4ABF-9C03-5EBC723C99E1}" srcOrd="10" destOrd="0" presId="urn:microsoft.com/office/officeart/2008/layout/VerticalCurvedList"/>
    <dgm:cxn modelId="{7238568A-C8C9-4344-85BB-53C8B6B20EC4}" type="presParOf" srcId="{75BA07BE-2DC9-4ABF-9C03-5EBC723C99E1}" destId="{BF773B79-0A72-4EE6-8351-128A10C1214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CFCC3-ECA9-498A-A156-DBE617C7BA7D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F8FB4-70B7-47E6-AE06-3AEDE991B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006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854A5-FF11-4460-AF9E-382C18F1A29B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353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17226" algn="l"/>
                <a:tab pos="1434452" algn="l"/>
                <a:tab pos="2151679" algn="l"/>
                <a:tab pos="286890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tabLst>
                <a:tab pos="717226" algn="l"/>
                <a:tab pos="1434452" algn="l"/>
                <a:tab pos="2151679" algn="l"/>
                <a:tab pos="286890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tabLst>
                <a:tab pos="717226" algn="l"/>
                <a:tab pos="1434452" algn="l"/>
                <a:tab pos="2151679" algn="l"/>
                <a:tab pos="286890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 hangingPunct="0">
              <a:tabLst>
                <a:tab pos="717226" algn="l"/>
                <a:tab pos="1434452" algn="l"/>
                <a:tab pos="2151679" algn="l"/>
                <a:tab pos="286890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 hangingPunct="0">
              <a:tabLst>
                <a:tab pos="717226" algn="l"/>
                <a:tab pos="1434452" algn="l"/>
                <a:tab pos="2151679" algn="l"/>
                <a:tab pos="286890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491417" indent="-226493" defTabSz="44512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7226" algn="l"/>
                <a:tab pos="1434452" algn="l"/>
                <a:tab pos="2151679" algn="l"/>
                <a:tab pos="286890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44402" indent="-226493" defTabSz="44512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7226" algn="l"/>
                <a:tab pos="1434452" algn="l"/>
                <a:tab pos="2151679" algn="l"/>
                <a:tab pos="286890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397386" indent="-226493" defTabSz="44512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7226" algn="l"/>
                <a:tab pos="1434452" algn="l"/>
                <a:tab pos="2151679" algn="l"/>
                <a:tab pos="286890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50370" indent="-226493" defTabSz="44512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7226" algn="l"/>
                <a:tab pos="1434452" algn="l"/>
                <a:tab pos="2151679" algn="l"/>
                <a:tab pos="286890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fld id="{E42E0441-0476-4414-87B2-57051FB3A385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13</a:t>
            </a:fld>
            <a:endParaRPr lang="ru-RU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" y="1"/>
            <a:ext cx="1588" cy="1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US" sz="2000" dirty="0">
              <a:latin typeface="Arial" charset="0"/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" y="1"/>
            <a:ext cx="1588" cy="15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89170" tIns="44585" rIns="89170" bIns="44585" anchor="b"/>
          <a:lstStyle/>
          <a:p>
            <a:pPr defTabSz="44508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fld id="{BE987E13-69A0-4D9F-832D-5BE4F2DDFEBC}" type="slidenum">
              <a:rPr lang="ru-RU">
                <a:solidFill>
                  <a:srgbClr val="000000"/>
                </a:solidFill>
              </a:rPr>
              <a:pPr defTabSz="44508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t>13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17226" algn="l"/>
                <a:tab pos="1434452" algn="l"/>
                <a:tab pos="2151679" algn="l"/>
                <a:tab pos="286890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tabLst>
                <a:tab pos="717226" algn="l"/>
                <a:tab pos="1434452" algn="l"/>
                <a:tab pos="2151679" algn="l"/>
                <a:tab pos="286890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tabLst>
                <a:tab pos="717226" algn="l"/>
                <a:tab pos="1434452" algn="l"/>
                <a:tab pos="2151679" algn="l"/>
                <a:tab pos="286890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 hangingPunct="0">
              <a:tabLst>
                <a:tab pos="717226" algn="l"/>
                <a:tab pos="1434452" algn="l"/>
                <a:tab pos="2151679" algn="l"/>
                <a:tab pos="286890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 hangingPunct="0">
              <a:tabLst>
                <a:tab pos="717226" algn="l"/>
                <a:tab pos="1434452" algn="l"/>
                <a:tab pos="2151679" algn="l"/>
                <a:tab pos="286890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491417" indent="-226493" defTabSz="44512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7226" algn="l"/>
                <a:tab pos="1434452" algn="l"/>
                <a:tab pos="2151679" algn="l"/>
                <a:tab pos="286890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44402" indent="-226493" defTabSz="44512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7226" algn="l"/>
                <a:tab pos="1434452" algn="l"/>
                <a:tab pos="2151679" algn="l"/>
                <a:tab pos="286890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397386" indent="-226493" defTabSz="44512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7226" algn="l"/>
                <a:tab pos="1434452" algn="l"/>
                <a:tab pos="2151679" algn="l"/>
                <a:tab pos="286890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50370" indent="-226493" defTabSz="44512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7226" algn="l"/>
                <a:tab pos="1434452" algn="l"/>
                <a:tab pos="2151679" algn="l"/>
                <a:tab pos="286890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fld id="{E42E0441-0476-4414-87B2-57051FB3A385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14</a:t>
            </a:fld>
            <a:endParaRPr lang="ru-RU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" y="1"/>
            <a:ext cx="1588" cy="1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US" sz="2000" dirty="0">
              <a:latin typeface="Arial" charset="0"/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" y="1"/>
            <a:ext cx="1588" cy="15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89170" tIns="44585" rIns="89170" bIns="44585" anchor="b"/>
          <a:lstStyle/>
          <a:p>
            <a:pPr defTabSz="44508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fld id="{BE987E13-69A0-4D9F-832D-5BE4F2DDFEBC}" type="slidenum">
              <a:rPr lang="ru-RU">
                <a:solidFill>
                  <a:srgbClr val="000000"/>
                </a:solidFill>
              </a:rPr>
              <a:pPr defTabSz="44508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t>14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17226" algn="l"/>
                <a:tab pos="1434452" algn="l"/>
                <a:tab pos="2151679" algn="l"/>
                <a:tab pos="286890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tabLst>
                <a:tab pos="717226" algn="l"/>
                <a:tab pos="1434452" algn="l"/>
                <a:tab pos="2151679" algn="l"/>
                <a:tab pos="286890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tabLst>
                <a:tab pos="717226" algn="l"/>
                <a:tab pos="1434452" algn="l"/>
                <a:tab pos="2151679" algn="l"/>
                <a:tab pos="286890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 hangingPunct="0">
              <a:tabLst>
                <a:tab pos="717226" algn="l"/>
                <a:tab pos="1434452" algn="l"/>
                <a:tab pos="2151679" algn="l"/>
                <a:tab pos="286890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 hangingPunct="0">
              <a:tabLst>
                <a:tab pos="717226" algn="l"/>
                <a:tab pos="1434452" algn="l"/>
                <a:tab pos="2151679" algn="l"/>
                <a:tab pos="286890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491417" indent="-226493" defTabSz="44512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7226" algn="l"/>
                <a:tab pos="1434452" algn="l"/>
                <a:tab pos="2151679" algn="l"/>
                <a:tab pos="286890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44402" indent="-226493" defTabSz="44512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7226" algn="l"/>
                <a:tab pos="1434452" algn="l"/>
                <a:tab pos="2151679" algn="l"/>
                <a:tab pos="286890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397386" indent="-226493" defTabSz="44512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7226" algn="l"/>
                <a:tab pos="1434452" algn="l"/>
                <a:tab pos="2151679" algn="l"/>
                <a:tab pos="286890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50370" indent="-226493" defTabSz="44512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7226" algn="l"/>
                <a:tab pos="1434452" algn="l"/>
                <a:tab pos="2151679" algn="l"/>
                <a:tab pos="286890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fld id="{E42E0441-0476-4414-87B2-57051FB3A385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15</a:t>
            </a:fld>
            <a:endParaRPr lang="ru-RU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" y="1"/>
            <a:ext cx="1588" cy="1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US" sz="2000" dirty="0">
              <a:latin typeface="Arial" charset="0"/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" y="1"/>
            <a:ext cx="1588" cy="15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89170" tIns="44585" rIns="89170" bIns="44585" anchor="b"/>
          <a:lstStyle/>
          <a:p>
            <a:pPr defTabSz="44508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fld id="{BE987E13-69A0-4D9F-832D-5BE4F2DDFEBC}" type="slidenum">
              <a:rPr lang="ru-RU">
                <a:solidFill>
                  <a:srgbClr val="000000"/>
                </a:solidFill>
              </a:rPr>
              <a:pPr defTabSz="44508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t>15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854A5-FF11-4460-AF9E-382C18F1A29B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35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2864" algn="l"/>
                <a:tab pos="1445728" algn="l"/>
                <a:tab pos="2168591" algn="l"/>
                <a:tab pos="289145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tabLst>
                <a:tab pos="722864" algn="l"/>
                <a:tab pos="1445728" algn="l"/>
                <a:tab pos="2168591" algn="l"/>
                <a:tab pos="289145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tabLst>
                <a:tab pos="722864" algn="l"/>
                <a:tab pos="1445728" algn="l"/>
                <a:tab pos="2168591" algn="l"/>
                <a:tab pos="289145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 hangingPunct="0">
              <a:tabLst>
                <a:tab pos="722864" algn="l"/>
                <a:tab pos="1445728" algn="l"/>
                <a:tab pos="2168591" algn="l"/>
                <a:tab pos="289145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 hangingPunct="0">
              <a:tabLst>
                <a:tab pos="722864" algn="l"/>
                <a:tab pos="1445728" algn="l"/>
                <a:tab pos="2168591" algn="l"/>
                <a:tab pos="289145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1000" indent="-228273" defTabSz="44861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864" algn="l"/>
                <a:tab pos="1445728" algn="l"/>
                <a:tab pos="2168591" algn="l"/>
                <a:tab pos="289145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67546" indent="-228273" defTabSz="44861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864" algn="l"/>
                <a:tab pos="1445728" algn="l"/>
                <a:tab pos="2168591" algn="l"/>
                <a:tab pos="289145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4090" indent="-228273" defTabSz="44861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864" algn="l"/>
                <a:tab pos="1445728" algn="l"/>
                <a:tab pos="2168591" algn="l"/>
                <a:tab pos="289145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0637" indent="-228273" defTabSz="44861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864" algn="l"/>
                <a:tab pos="1445728" algn="l"/>
                <a:tab pos="2168591" algn="l"/>
                <a:tab pos="289145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fld id="{E42E0441-0476-4414-87B2-57051FB3A385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3</a:t>
            </a:fld>
            <a:endParaRPr lang="ru-RU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" y="5"/>
            <a:ext cx="1588" cy="158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US" sz="2000" dirty="0">
              <a:latin typeface="Arial" charset="0"/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" y="5"/>
            <a:ext cx="1588" cy="15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89871" tIns="44936" rIns="89871" bIns="44936" anchor="b"/>
          <a:lstStyle/>
          <a:p>
            <a:pPr>
              <a:lnSpc>
                <a:spcPct val="100000"/>
              </a:lnSpc>
              <a:defRPr/>
            </a:pPr>
            <a:fld id="{BE987E13-69A0-4D9F-832D-5BE4F2DDFEBC}" type="slidenum">
              <a:rPr lang="ru-RU">
                <a:solidFill>
                  <a:srgbClr val="000000"/>
                </a:solidFill>
                <a:latin typeface="+mn-lt" charset="0"/>
              </a:rPr>
              <a:pPr>
                <a:lnSpc>
                  <a:spcPct val="100000"/>
                </a:lnSpc>
                <a:defRPr/>
              </a:pPr>
              <a:t>3</a:t>
            </a:fld>
            <a:endParaRPr lang="ru-RU" dirty="0">
              <a:solidFill>
                <a:srgbClr val="000000"/>
              </a:solidFill>
              <a:latin typeface="+mn-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584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                                                                                              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854A5-FF11-4460-AF9E-382C18F1A29B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35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854A5-FF11-4460-AF9E-382C18F1A29B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35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854A5-FF11-4460-AF9E-382C18F1A29B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35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854A5-FF11-4460-AF9E-382C18F1A29B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35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691386" algn="l"/>
                <a:tab pos="1382771" algn="l"/>
                <a:tab pos="2074157" algn="l"/>
                <a:tab pos="2765541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tabLst>
                <a:tab pos="691386" algn="l"/>
                <a:tab pos="1382771" algn="l"/>
                <a:tab pos="2074157" algn="l"/>
                <a:tab pos="2765541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tabLst>
                <a:tab pos="691386" algn="l"/>
                <a:tab pos="1382771" algn="l"/>
                <a:tab pos="2074157" algn="l"/>
                <a:tab pos="2765541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 hangingPunct="0">
              <a:tabLst>
                <a:tab pos="691386" algn="l"/>
                <a:tab pos="1382771" algn="l"/>
                <a:tab pos="2074157" algn="l"/>
                <a:tab pos="2765541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 hangingPunct="0">
              <a:tabLst>
                <a:tab pos="691386" algn="l"/>
                <a:tab pos="1382771" algn="l"/>
                <a:tab pos="2074157" algn="l"/>
                <a:tab pos="2765541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401654" indent="-218332" defTabSz="429084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1386" algn="l"/>
                <a:tab pos="1382771" algn="l"/>
                <a:tab pos="2074157" algn="l"/>
                <a:tab pos="2765541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838319" indent="-218332" defTabSz="429084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1386" algn="l"/>
                <a:tab pos="1382771" algn="l"/>
                <a:tab pos="2074157" algn="l"/>
                <a:tab pos="2765541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274984" indent="-218332" defTabSz="429084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1386" algn="l"/>
                <a:tab pos="1382771" algn="l"/>
                <a:tab pos="2074157" algn="l"/>
                <a:tab pos="2765541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711648" indent="-218332" defTabSz="429084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1386" algn="l"/>
                <a:tab pos="1382771" algn="l"/>
                <a:tab pos="2074157" algn="l"/>
                <a:tab pos="2765541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fld id="{23CEF592-E6AB-4963-9DC5-1567A2B829A9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9</a:t>
            </a:fld>
            <a:endParaRPr lang="ru-RU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" y="1"/>
            <a:ext cx="1588" cy="1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ru-RU" sz="1900" dirty="0">
              <a:latin typeface="Arial" charset="0"/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" y="1"/>
            <a:ext cx="1588" cy="15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85957" tIns="42979" rIns="85957" bIns="42979" anchor="b"/>
          <a:lstStyle/>
          <a:p>
            <a:pPr>
              <a:lnSpc>
                <a:spcPct val="100000"/>
              </a:lnSpc>
              <a:defRPr/>
            </a:pPr>
            <a:fld id="{54300D48-7D7D-438F-A140-3999CB917794}" type="slidenum">
              <a:rPr lang="ru-RU">
                <a:solidFill>
                  <a:srgbClr val="000000"/>
                </a:solidFill>
                <a:latin typeface="+mn-lt" charset="0"/>
              </a:rPr>
              <a:pPr>
                <a:lnSpc>
                  <a:spcPct val="100000"/>
                </a:lnSpc>
                <a:defRPr/>
              </a:pPr>
              <a:t>9</a:t>
            </a:fld>
            <a:endParaRPr lang="ru-RU" dirty="0">
              <a:solidFill>
                <a:srgbClr val="000000"/>
              </a:solidFill>
              <a:latin typeface="+mn-lt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17226" algn="l"/>
                <a:tab pos="1434452" algn="l"/>
                <a:tab pos="2151679" algn="l"/>
                <a:tab pos="286890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tabLst>
                <a:tab pos="717226" algn="l"/>
                <a:tab pos="1434452" algn="l"/>
                <a:tab pos="2151679" algn="l"/>
                <a:tab pos="286890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tabLst>
                <a:tab pos="717226" algn="l"/>
                <a:tab pos="1434452" algn="l"/>
                <a:tab pos="2151679" algn="l"/>
                <a:tab pos="286890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 hangingPunct="0">
              <a:tabLst>
                <a:tab pos="717226" algn="l"/>
                <a:tab pos="1434452" algn="l"/>
                <a:tab pos="2151679" algn="l"/>
                <a:tab pos="286890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 hangingPunct="0">
              <a:tabLst>
                <a:tab pos="717226" algn="l"/>
                <a:tab pos="1434452" algn="l"/>
                <a:tab pos="2151679" algn="l"/>
                <a:tab pos="286890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491417" indent="-226493" defTabSz="44512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7226" algn="l"/>
                <a:tab pos="1434452" algn="l"/>
                <a:tab pos="2151679" algn="l"/>
                <a:tab pos="286890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44402" indent="-226493" defTabSz="44512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7226" algn="l"/>
                <a:tab pos="1434452" algn="l"/>
                <a:tab pos="2151679" algn="l"/>
                <a:tab pos="286890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397386" indent="-226493" defTabSz="44512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7226" algn="l"/>
                <a:tab pos="1434452" algn="l"/>
                <a:tab pos="2151679" algn="l"/>
                <a:tab pos="286890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50370" indent="-226493" defTabSz="44512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7226" algn="l"/>
                <a:tab pos="1434452" algn="l"/>
                <a:tab pos="2151679" algn="l"/>
                <a:tab pos="286890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fld id="{E42E0441-0476-4414-87B2-57051FB3A385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11</a:t>
            </a:fld>
            <a:endParaRPr lang="ru-RU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" y="1"/>
            <a:ext cx="1588" cy="1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US" sz="2000" dirty="0">
              <a:latin typeface="Arial" charset="0"/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" y="1"/>
            <a:ext cx="1588" cy="15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89170" tIns="44585" rIns="89170" bIns="44585" anchor="b"/>
          <a:lstStyle/>
          <a:p>
            <a:pPr defTabSz="44508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fld id="{BE987E13-69A0-4D9F-832D-5BE4F2DDFEBC}" type="slidenum">
              <a:rPr lang="ru-RU">
                <a:solidFill>
                  <a:srgbClr val="000000"/>
                </a:solidFill>
              </a:rPr>
              <a:pPr defTabSz="44508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t>11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17226" algn="l"/>
                <a:tab pos="1434452" algn="l"/>
                <a:tab pos="2151679" algn="l"/>
                <a:tab pos="286890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tabLst>
                <a:tab pos="717226" algn="l"/>
                <a:tab pos="1434452" algn="l"/>
                <a:tab pos="2151679" algn="l"/>
                <a:tab pos="286890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tabLst>
                <a:tab pos="717226" algn="l"/>
                <a:tab pos="1434452" algn="l"/>
                <a:tab pos="2151679" algn="l"/>
                <a:tab pos="286890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 hangingPunct="0">
              <a:tabLst>
                <a:tab pos="717226" algn="l"/>
                <a:tab pos="1434452" algn="l"/>
                <a:tab pos="2151679" algn="l"/>
                <a:tab pos="286890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 hangingPunct="0">
              <a:tabLst>
                <a:tab pos="717226" algn="l"/>
                <a:tab pos="1434452" algn="l"/>
                <a:tab pos="2151679" algn="l"/>
                <a:tab pos="286890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491417" indent="-226493" defTabSz="44512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7226" algn="l"/>
                <a:tab pos="1434452" algn="l"/>
                <a:tab pos="2151679" algn="l"/>
                <a:tab pos="286890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44402" indent="-226493" defTabSz="44512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7226" algn="l"/>
                <a:tab pos="1434452" algn="l"/>
                <a:tab pos="2151679" algn="l"/>
                <a:tab pos="286890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397386" indent="-226493" defTabSz="44512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7226" algn="l"/>
                <a:tab pos="1434452" algn="l"/>
                <a:tab pos="2151679" algn="l"/>
                <a:tab pos="286890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50370" indent="-226493" defTabSz="44512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7226" algn="l"/>
                <a:tab pos="1434452" algn="l"/>
                <a:tab pos="2151679" algn="l"/>
                <a:tab pos="286890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fld id="{E42E0441-0476-4414-87B2-57051FB3A385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12</a:t>
            </a:fld>
            <a:endParaRPr lang="ru-RU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" y="1"/>
            <a:ext cx="1588" cy="1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US" sz="2000" dirty="0">
              <a:latin typeface="Arial" charset="0"/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" y="1"/>
            <a:ext cx="1588" cy="15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89170" tIns="44585" rIns="89170" bIns="44585" anchor="b"/>
          <a:lstStyle/>
          <a:p>
            <a:pPr defTabSz="44508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fld id="{BE987E13-69A0-4D9F-832D-5BE4F2DDFEBC}" type="slidenum">
              <a:rPr lang="ru-RU">
                <a:solidFill>
                  <a:srgbClr val="000000"/>
                </a:solidFill>
              </a:rPr>
              <a:pPr defTabSz="44508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t>12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BBB8D-207F-46AE-8F8C-82539F6E0F9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ПРОГРАММА РАЗВИТИЯ 2014-2030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7B09-9655-4234-BC42-1F31F0EC9E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823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3FF88-DEBC-44CB-82AA-97AEDDB0B36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ПРОГРАММА РАЗВИТИЯ 2014-2030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7B09-9655-4234-BC42-1F31F0EC9E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488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DB2C0-5A0B-49F3-831E-0551C357A9B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ПРОГРАММА РАЗВИТИЯ 2014-2030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7B09-9655-4234-BC42-1F31F0EC9E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621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BBB8D-207F-46AE-8F8C-82539F6E0F9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ПРОГРАММА РАЗВИТИЯ 2014-2030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7B09-9655-4234-BC42-1F31F0EC9E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465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 b="1"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CC6F-B656-40D5-A3F4-CD94889C74B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ПРОГРАММА РАЗВИТИЯ 2014-2030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7B09-9655-4234-BC42-1F31F0EC9E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379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4C3B-9732-4404-BBED-E181F20B27E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ПРОГРАММА РАЗВИТИЯ 2014-2030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7B09-9655-4234-BC42-1F31F0EC9E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521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C5A1-5A26-495E-AF7F-EEA541DCA0D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ПРОГРАММА РАЗВИТИЯ 2014-2030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7B09-9655-4234-BC42-1F31F0EC9E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33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9A498-BFFD-4B74-9F8D-034580ECB9C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ПРОГРАММА РАЗВИТИЯ 2014-2030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7B09-9655-4234-BC42-1F31F0EC9E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220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75BD-22FA-4ADE-8CD9-7C59C65D2D1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ПРОГРАММА РАЗВИТИЯ 2014-2030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7B09-9655-4234-BC42-1F31F0EC9E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7573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08803-DC67-40EF-AA5A-F5B279C1A81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ПРОГРАММА РАЗВИТИЯ 2014-2030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7B09-9655-4234-BC42-1F31F0EC9E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648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06552-6BAB-47D0-8D89-D8D0901DC51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ПРОГРАММА РАЗВИТИЯ 2014-2030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7B09-9655-4234-BC42-1F31F0EC9E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118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 b="1"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CC6F-B656-40D5-A3F4-CD94889C74B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ПРОГРАММА РАЗВИТИЯ 2014-2030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7B09-9655-4234-BC42-1F31F0EC9E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912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18EF6-ADCF-4C02-B0AF-46A5F37A572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ПРОГРАММА РАЗВИТИЯ 2014-2030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7B09-9655-4234-BC42-1F31F0EC9E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475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3FF88-DEBC-44CB-82AA-97AEDDB0B36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ПРОГРАММА РАЗВИТИЯ 2014-2030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7B09-9655-4234-BC42-1F31F0EC9E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010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DB2C0-5A0B-49F3-831E-0551C357A9B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ПРОГРАММА РАЗВИТИЯ 2014-2030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7B09-9655-4234-BC42-1F31F0EC9E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64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4C3B-9732-4404-BBED-E181F20B27E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ПРОГРАММА РАЗВИТИЯ 2014-2030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7B09-9655-4234-BC42-1F31F0EC9E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770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C5A1-5A26-495E-AF7F-EEA541DCA0D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ПРОГРАММА РАЗВИТИЯ 2014-2030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7B09-9655-4234-BC42-1F31F0EC9E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440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9A498-BFFD-4B74-9F8D-034580ECB9C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ПРОГРАММА РАЗВИТИЯ 2014-2030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7B09-9655-4234-BC42-1F31F0EC9E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472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75BD-22FA-4ADE-8CD9-7C59C65D2D1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ПРОГРАММА РАЗВИТИЯ 2014-2030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7B09-9655-4234-BC42-1F31F0EC9E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181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08803-DC67-40EF-AA5A-F5B279C1A81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ПРОГРАММА РАЗВИТИЯ 2014-2030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7B09-9655-4234-BC42-1F31F0EC9E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123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06552-6BAB-47D0-8D89-D8D0901DC51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ПРОГРАММА РАЗВИТИЯ 2014-2030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7B09-9655-4234-BC42-1F31F0EC9E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824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18EF6-ADCF-4C02-B0AF-46A5F37A572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ПРОГРАММА РАЗВИТИЯ 2014-2030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7B09-9655-4234-BC42-1F31F0EC9E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059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70485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525344"/>
            <a:ext cx="2133600" cy="196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AA14C-3837-4060-98FB-C856496EF4D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525344"/>
            <a:ext cx="2895600" cy="196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ПРОГРАММА РАЗВИТИЯ 2014-2030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525344"/>
            <a:ext cx="2133600" cy="196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57B09-9655-4234-BC42-1F31F0EC9E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0038"/>
            <a:ext cx="1080120" cy="1044706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1259632" y="1124743"/>
            <a:ext cx="7704856" cy="72000"/>
          </a:xfrm>
          <a:prstGeom prst="rect">
            <a:avLst/>
          </a:prstGeom>
          <a:solidFill>
            <a:srgbClr val="005AA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9512" y="6381336"/>
            <a:ext cx="8784975" cy="72000"/>
          </a:xfrm>
          <a:prstGeom prst="rect">
            <a:avLst/>
          </a:prstGeom>
          <a:solidFill>
            <a:srgbClr val="005AA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500" dirty="0">
                <a:solidFill>
                  <a:prstClr val="white"/>
                </a:solidFill>
              </a:rPr>
              <a:t>НАЦИОНАЛЬНЫЙ ИССЛЕДОВАТЕЛЬСКИЙ УНИВЕРСИТЕТ «ВЫСШАЯ ШКОЛА ЭКОНОМИКИ» 2014 г.</a:t>
            </a:r>
          </a:p>
        </p:txBody>
      </p:sp>
    </p:spTree>
    <p:extLst>
      <p:ext uri="{BB962C8B-B14F-4D97-AF65-F5344CB8AC3E}">
        <p14:creationId xmlns:p14="http://schemas.microsoft.com/office/powerpoint/2010/main" val="2737976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005AA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5050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5050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050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050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050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70485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525344"/>
            <a:ext cx="2133600" cy="196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AA14C-3837-4060-98FB-C856496EF4D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525344"/>
            <a:ext cx="2895600" cy="196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ПРОГРАММА РАЗВИТИЯ 2014-2030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525344"/>
            <a:ext cx="2133600" cy="196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57B09-9655-4234-BC42-1F31F0EC9E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0038"/>
            <a:ext cx="1080120" cy="1044706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1259632" y="1124743"/>
            <a:ext cx="7704856" cy="72000"/>
          </a:xfrm>
          <a:prstGeom prst="rect">
            <a:avLst/>
          </a:prstGeom>
          <a:solidFill>
            <a:srgbClr val="005AA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9512" y="6381336"/>
            <a:ext cx="8784975" cy="72000"/>
          </a:xfrm>
          <a:prstGeom prst="rect">
            <a:avLst/>
          </a:prstGeom>
          <a:solidFill>
            <a:srgbClr val="005AA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500" dirty="0">
                <a:solidFill>
                  <a:prstClr val="white"/>
                </a:solidFill>
              </a:rPr>
              <a:t>НАЦИОНАЛЬНЫЙ ИССЛЕДОВАТЕЛЬСКИЙ УНИВЕРСИТЕТ «ВЫСШАЯ ШКОЛА ЭКОНОМИКИ» 2014 г.</a:t>
            </a:r>
          </a:p>
        </p:txBody>
      </p:sp>
    </p:spTree>
    <p:extLst>
      <p:ext uri="{BB962C8B-B14F-4D97-AF65-F5344CB8AC3E}">
        <p14:creationId xmlns:p14="http://schemas.microsoft.com/office/powerpoint/2010/main" val="2761559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005AA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5050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5050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050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050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050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13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2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17" Type="http://schemas.openxmlformats.org/officeDocument/2006/relationships/image" Target="../media/image29.jp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8.png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5" Type="http://schemas.openxmlformats.org/officeDocument/2006/relationships/image" Target="../media/image27.pn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95536" y="2060848"/>
            <a:ext cx="8424862" cy="2232248"/>
          </a:xfrm>
          <a:prstGeom prst="rect">
            <a:avLst/>
          </a:prstGeom>
        </p:spPr>
        <p:txBody>
          <a:bodyPr lIns="101919" tIns="50960" rIns="101919" bIns="50960" anchor="ctr">
            <a:no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3500" b="1" dirty="0" smtClean="0">
                <a:solidFill>
                  <a:srgbClr val="005AAB"/>
                </a:solidFill>
                <a:latin typeface="Arial Narrow"/>
                <a:ea typeface="ＭＳ Ｐゴシック"/>
                <a:cs typeface="Arial Narrow"/>
              </a:rPr>
              <a:t>ПРОГРАММА РАЗВИТИЯ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3500" b="1" dirty="0" smtClean="0">
                <a:solidFill>
                  <a:srgbClr val="005AAB"/>
                </a:solidFill>
                <a:latin typeface="Arial Narrow"/>
                <a:ea typeface="ＭＳ Ｐゴシック"/>
                <a:cs typeface="Arial Narrow"/>
              </a:rPr>
              <a:t>и</a:t>
            </a:r>
            <a:endParaRPr lang="ru-RU" sz="3500" b="1" dirty="0">
              <a:solidFill>
                <a:srgbClr val="005AAB"/>
              </a:solidFill>
              <a:latin typeface="Arial Narrow"/>
              <a:ea typeface="ＭＳ Ｐゴシック"/>
              <a:cs typeface="Arial Narrow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3500" b="1" dirty="0">
                <a:solidFill>
                  <a:srgbClr val="005AAB"/>
                </a:solidFill>
                <a:latin typeface="Arial Narrow"/>
                <a:ea typeface="ＭＳ Ｐゴシック"/>
                <a:cs typeface="Arial Narrow"/>
              </a:rPr>
              <a:t>в</a:t>
            </a:r>
            <a:r>
              <a:rPr lang="ru-RU" sz="3500" b="1" dirty="0" smtClean="0">
                <a:solidFill>
                  <a:srgbClr val="005AAB"/>
                </a:solidFill>
                <a:latin typeface="Arial Narrow"/>
                <a:ea typeface="ＭＳ Ｐゴシック"/>
                <a:cs typeface="Arial Narrow"/>
              </a:rPr>
              <a:t>озможности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3500" b="1" dirty="0" smtClean="0">
                <a:solidFill>
                  <a:srgbClr val="005AAB"/>
                </a:solidFill>
                <a:latin typeface="Arial Narrow"/>
                <a:ea typeface="ＭＳ Ｐゴシック"/>
                <a:cs typeface="Arial Narrow"/>
              </a:rPr>
              <a:t>для административных сотрудников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95799" y="5445224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/>
                <a:cs typeface="Arial Narrow"/>
              </a:rPr>
              <a:t>И.Г. Карелина</a:t>
            </a:r>
            <a:endParaRPr lang="ru-RU" sz="2400" b="1" dirty="0">
              <a:solidFill>
                <a:prstClr val="black">
                  <a:lumMod val="65000"/>
                  <a:lumOff val="35000"/>
                </a:prstClr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188640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5AAB"/>
                </a:solidFill>
                <a:latin typeface="Arial Narrow"/>
                <a:ea typeface="ＭＳ Ｐゴシック"/>
                <a:cs typeface="Arial Narrow"/>
              </a:rPr>
              <a:t>Национальный исследовательский университет</a:t>
            </a:r>
          </a:p>
          <a:p>
            <a:pPr algn="ctr"/>
            <a:r>
              <a:rPr lang="ru-RU" sz="2800" b="1" dirty="0">
                <a:solidFill>
                  <a:srgbClr val="005AAB"/>
                </a:solidFill>
                <a:latin typeface="Arial Narrow"/>
                <a:ea typeface="ＭＳ Ｐゴシック"/>
                <a:cs typeface="Arial Narrow"/>
              </a:rPr>
              <a:t>«Высшая школа экономики» </a:t>
            </a:r>
          </a:p>
        </p:txBody>
      </p:sp>
    </p:spTree>
    <p:extLst>
      <p:ext uri="{BB962C8B-B14F-4D97-AF65-F5344CB8AC3E}">
        <p14:creationId xmlns:p14="http://schemas.microsoft.com/office/powerpoint/2010/main" val="328366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776863" cy="985036"/>
          </a:xfrm>
        </p:spPr>
        <p:txBody>
          <a:bodyPr>
            <a:no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ru-RU" sz="2800" b="1" dirty="0">
                <a:latin typeface="Arial Narrow"/>
                <a:cs typeface="Arial Narrow"/>
              </a:rPr>
              <a:t>Позиции НИУ ВШЭ в рейтингах вузов в 2013-2014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988209"/>
              </p:ext>
            </p:extLst>
          </p:nvPr>
        </p:nvGraphicFramePr>
        <p:xfrm>
          <a:off x="395290" y="1412779"/>
          <a:ext cx="8402734" cy="3886055"/>
        </p:xfrm>
        <a:graphic>
          <a:graphicData uri="http://schemas.openxmlformats.org/drawingml/2006/table">
            <a:tbl>
              <a:tblPr firstRow="1" firstCol="1" bandRow="1"/>
              <a:tblGrid>
                <a:gridCol w="2103813"/>
                <a:gridCol w="2524286"/>
                <a:gridCol w="841429"/>
                <a:gridCol w="981667"/>
                <a:gridCol w="1951539"/>
              </a:tblGrid>
              <a:tr h="289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Название рейтинга</a:t>
                      </a:r>
                      <a:endParaRPr lang="ru-RU" sz="1400" dirty="0">
                        <a:effectLst/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5518" marR="55518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Тип рейтинга</a:t>
                      </a:r>
                      <a:endParaRPr lang="ru-RU" sz="1400" dirty="0">
                        <a:effectLst/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5518" marR="5551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2013</a:t>
                      </a:r>
                      <a:endParaRPr lang="ru-RU" sz="1400" dirty="0">
                        <a:effectLst/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5518" marR="5551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2014</a:t>
                      </a:r>
                      <a:endParaRPr lang="ru-RU" sz="1400" dirty="0">
                        <a:effectLst/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5518" marR="5551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План 2014 </a:t>
                      </a:r>
                      <a:endParaRPr lang="ru-RU" sz="1400" dirty="0">
                        <a:effectLst/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5518" marR="5551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40000"/>
                      </a:schemeClr>
                    </a:solidFill>
                  </a:tcPr>
                </a:tc>
              </a:tr>
              <a:tr h="21031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QS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5518" marR="55518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глобальный</a:t>
                      </a:r>
                      <a:endParaRPr lang="ru-RU" sz="1200" dirty="0">
                        <a:effectLst/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5518" marR="555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501-550</a:t>
                      </a:r>
                      <a:endParaRPr lang="ru-RU" sz="1200" dirty="0">
                        <a:effectLst/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5518" marR="555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501-550</a:t>
                      </a:r>
                      <a:endParaRPr lang="ru-RU" sz="1200">
                        <a:effectLst/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5518" marR="555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451-500</a:t>
                      </a:r>
                      <a:endParaRPr lang="ru-RU" sz="1200">
                        <a:effectLst/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5518" marR="555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</a:tr>
              <a:tr h="2103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среди вузов России</a:t>
                      </a:r>
                      <a:endParaRPr lang="ru-RU" sz="1200" dirty="0">
                        <a:effectLst/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5518" marR="555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9/10</a:t>
                      </a:r>
                      <a:endParaRPr lang="ru-RU" sz="1200" dirty="0">
                        <a:effectLst/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5518" marR="555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11</a:t>
                      </a:r>
                      <a:endParaRPr lang="ru-RU" sz="1200" dirty="0">
                        <a:effectLst/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5518" marR="555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справочно</a:t>
                      </a:r>
                      <a:endParaRPr lang="ru-RU" sz="1200" dirty="0">
                        <a:effectLst/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5518" marR="555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</a:tr>
              <a:tr h="21031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QS BRICS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5518" marR="55518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глобальный</a:t>
                      </a:r>
                      <a:endParaRPr lang="ru-RU" sz="1200" dirty="0">
                        <a:effectLst/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5518" marR="555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50</a:t>
                      </a:r>
                      <a:endParaRPr lang="ru-RU" sz="1200" dirty="0">
                        <a:effectLst/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5518" marR="555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58</a:t>
                      </a:r>
                      <a:endParaRPr lang="ru-RU" sz="1200" dirty="0">
                        <a:effectLst/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5518" marR="555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нет плана</a:t>
                      </a:r>
                      <a:endParaRPr lang="ru-RU" sz="1200" dirty="0">
                        <a:effectLst/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5518" marR="555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</a:tr>
              <a:tr h="2103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среди вузов России</a:t>
                      </a:r>
                      <a:endParaRPr lang="ru-RU" sz="1200" dirty="0">
                        <a:effectLst/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5518" marR="555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5518" marR="555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10</a:t>
                      </a:r>
                      <a:endParaRPr lang="ru-RU" sz="1200">
                        <a:effectLst/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5518" marR="555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справочно</a:t>
                      </a:r>
                      <a:endParaRPr lang="ru-RU" sz="1200" dirty="0">
                        <a:effectLst/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5518" marR="555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</a:tr>
              <a:tr h="289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QS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по областям наук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5518" marR="55518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Social Sciences and Management</a:t>
                      </a:r>
                      <a:endParaRPr lang="ru-RU" sz="1200" dirty="0">
                        <a:effectLst/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5518" marR="555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5518" marR="555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232</a:t>
                      </a:r>
                      <a:endParaRPr lang="ru-RU" sz="1200" dirty="0">
                        <a:effectLst/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5518" marR="555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301-350</a:t>
                      </a:r>
                      <a:endParaRPr lang="ru-RU" sz="1200" dirty="0">
                        <a:effectLst/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5518" marR="555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</a:tr>
              <a:tr h="245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QS 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предметный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5518" marR="55518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Mathematics</a:t>
                      </a:r>
                      <a:endParaRPr lang="ru-RU" sz="1200" dirty="0">
                        <a:effectLst/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5518" marR="555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5518" marR="555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-</a:t>
                      </a:r>
                      <a:endParaRPr lang="ru-RU" sz="1200">
                        <a:effectLst/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5518" marR="555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- (151-200 в 2017 г.)</a:t>
                      </a:r>
                      <a:endParaRPr lang="ru-RU" sz="1200" dirty="0">
                        <a:effectLst/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5518" marR="555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</a:tr>
              <a:tr h="245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THE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5518" marR="55518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глобальный</a:t>
                      </a:r>
                      <a:endParaRPr lang="ru-RU" sz="1200" dirty="0">
                        <a:effectLst/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5518" marR="555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5518" marR="555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-</a:t>
                      </a:r>
                      <a:endParaRPr lang="ru-RU" sz="1200">
                        <a:effectLst/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5518" marR="555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- (351-400 в 2015 г.)</a:t>
                      </a:r>
                      <a:endParaRPr lang="ru-RU" sz="1200" dirty="0">
                        <a:effectLst/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5518" marR="555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</a:tr>
              <a:tr h="3533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THE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 по областям наук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5518" marR="55518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Social Sciences</a:t>
                      </a:r>
                      <a:endParaRPr lang="ru-RU" sz="1200" dirty="0">
                        <a:effectLst/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5518" marR="555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5518" marR="555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5518" marR="555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- (1-50 в 2020 г.)</a:t>
                      </a:r>
                      <a:endParaRPr lang="ru-RU" sz="1200" dirty="0">
                        <a:effectLst/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5518" marR="555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</a:tr>
              <a:tr h="490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THE Top 100 under 50 Universities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5518" marR="55518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55518" marR="555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5518" marR="555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5518" marR="555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- (51-100 </a:t>
                      </a:r>
                      <a:r>
                        <a:rPr lang="ru-RU" sz="1200" dirty="0"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в 2018 г.)</a:t>
                      </a:r>
                      <a:endParaRPr lang="ru-RU" sz="1200" dirty="0">
                        <a:effectLst/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5518" marR="555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</a:tr>
              <a:tr h="289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SSRN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5518" marR="55518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по количеству цитирований</a:t>
                      </a:r>
                      <a:endParaRPr lang="ru-RU" sz="1200" dirty="0">
                        <a:effectLst/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5518" marR="555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118</a:t>
                      </a:r>
                      <a:endParaRPr lang="ru-RU" sz="1200" dirty="0">
                        <a:effectLst/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5518" marR="555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110</a:t>
                      </a:r>
                      <a:endParaRPr lang="ru-RU" sz="1200" dirty="0">
                        <a:effectLst/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5518" marR="555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101-150 </a:t>
                      </a:r>
                      <a:endParaRPr lang="ru-RU" sz="1200" dirty="0">
                        <a:effectLst/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5518" marR="555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</a:tr>
              <a:tr h="21031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RePEc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5518" marR="55518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среди вузов Европы</a:t>
                      </a:r>
                      <a:endParaRPr lang="ru-RU" sz="1200" dirty="0">
                        <a:effectLst/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5518" marR="555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152</a:t>
                      </a:r>
                      <a:endParaRPr lang="ru-RU" sz="1200" dirty="0">
                        <a:effectLst/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5518" marR="555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56</a:t>
                      </a:r>
                      <a:endParaRPr lang="ru-RU" sz="1200" dirty="0">
                        <a:effectLst/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5518" marR="555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151-200</a:t>
                      </a:r>
                      <a:endParaRPr lang="ru-RU" sz="1200" dirty="0">
                        <a:effectLst/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5518" marR="555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</a:tr>
              <a:tr h="2103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среди вузов России</a:t>
                      </a:r>
                      <a:endParaRPr lang="ru-RU" sz="1200" dirty="0">
                        <a:effectLst/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5518" marR="555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2</a:t>
                      </a:r>
                      <a:endParaRPr lang="ru-RU" sz="1200">
                        <a:effectLst/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5518" marR="555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5518" marR="555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справочно</a:t>
                      </a:r>
                      <a:endParaRPr lang="ru-RU" sz="1200" dirty="0">
                        <a:effectLst/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5518" marR="555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</a:tr>
              <a:tr h="21031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Webometrics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5518" marR="55518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глобальный</a:t>
                      </a:r>
                      <a:endParaRPr lang="ru-RU" sz="1200" dirty="0">
                        <a:effectLst/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5518" marR="555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1244</a:t>
                      </a:r>
                      <a:endParaRPr lang="ru-RU" sz="1200">
                        <a:effectLst/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5518" marR="555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781</a:t>
                      </a:r>
                      <a:endParaRPr lang="ru-RU" sz="1200" dirty="0">
                        <a:effectLst/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5518" marR="555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нет плана</a:t>
                      </a:r>
                      <a:endParaRPr lang="ru-RU" sz="1200" dirty="0">
                        <a:effectLst/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5518" marR="555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</a:tr>
              <a:tr h="2103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среди вузов России</a:t>
                      </a:r>
                      <a:endParaRPr lang="ru-RU" sz="1200" dirty="0">
                        <a:effectLst/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5518" marR="555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9</a:t>
                      </a:r>
                      <a:endParaRPr lang="ru-RU" sz="1200">
                        <a:effectLst/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5518" marR="555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5518" marR="555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8460432" y="2636913"/>
            <a:ext cx="164592" cy="109538"/>
          </a:xfrm>
          <a:prstGeom prst="rect">
            <a:avLst/>
          </a:prstGeom>
          <a:solidFill>
            <a:srgbClr val="5DCEAF">
              <a:lumMod val="75000"/>
            </a:srgbClr>
          </a:solidFill>
          <a:ln w="25400" cap="flat" cmpd="sng" algn="ctr">
            <a:solidFill>
              <a:srgbClr val="5DCEAF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sym typeface="Arial"/>
              <a:rtl val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460432" y="1755577"/>
            <a:ext cx="164592" cy="109538"/>
          </a:xfrm>
          <a:prstGeom prst="rect">
            <a:avLst/>
          </a:prstGeom>
          <a:solidFill>
            <a:srgbClr val="F14124">
              <a:lumMod val="75000"/>
            </a:srgbClr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smtClean="0">
              <a:ln>
                <a:noFill/>
              </a:ln>
              <a:solidFill>
                <a:srgbClr val="F14124">
                  <a:lumMod val="75000"/>
                </a:srgbClr>
              </a:solidFill>
              <a:effectLst/>
              <a:uLnTx/>
              <a:uFillTx/>
              <a:latin typeface="Arial"/>
              <a:sym typeface="Arial"/>
              <a:rtl val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6" y="4221088"/>
            <a:ext cx="1889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6" y="4509122"/>
            <a:ext cx="1889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8460432" y="3142533"/>
            <a:ext cx="164592" cy="109538"/>
          </a:xfrm>
          <a:prstGeom prst="rect">
            <a:avLst/>
          </a:prstGeom>
          <a:solidFill>
            <a:srgbClr val="FF8021"/>
          </a:solidFill>
          <a:ln w="25400" cap="flat" cmpd="sng" algn="ctr">
            <a:solidFill>
              <a:srgbClr val="FF802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992714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323854" y="620715"/>
            <a:ext cx="82073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dirty="0" smtClean="0">
                <a:solidFill>
                  <a:srgbClr val="558ED5"/>
                </a:solidFill>
                <a:latin typeface="Arial Narrow" pitchFamily="34" charset="0"/>
              </a:rPr>
              <a:t> </a:t>
            </a:r>
            <a:endParaRPr lang="ru-RU" sz="2800" dirty="0">
              <a:solidFill>
                <a:srgbClr val="558ED5"/>
              </a:solidFill>
              <a:latin typeface="Arial Narrow" pitchFamily="34" charset="0"/>
            </a:endParaRPr>
          </a:p>
        </p:txBody>
      </p:sp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1259631" y="359571"/>
            <a:ext cx="765583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000" b="1" dirty="0">
                <a:solidFill>
                  <a:srgbClr val="005AAB"/>
                </a:solidFill>
                <a:latin typeface="Arial Narrow"/>
                <a:ea typeface="+mj-ea"/>
                <a:cs typeface="Arial Narrow"/>
              </a:rPr>
              <a:t>Исследования. Основные драйверы</a:t>
            </a:r>
            <a:endParaRPr lang="en-US" sz="3000" b="1" dirty="0">
              <a:solidFill>
                <a:srgbClr val="005AAB"/>
              </a:solidFill>
              <a:latin typeface="Arial Narrow"/>
              <a:ea typeface="+mj-ea"/>
              <a:cs typeface="Arial Narrow"/>
            </a:endParaRPr>
          </a:p>
          <a:p>
            <a:pPr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3200" dirty="0">
              <a:solidFill>
                <a:prstClr val="black"/>
              </a:solidFill>
              <a:latin typeface="Arial Narrow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241277"/>
              </p:ext>
            </p:extLst>
          </p:nvPr>
        </p:nvGraphicFramePr>
        <p:xfrm>
          <a:off x="467544" y="1484784"/>
          <a:ext cx="5040560" cy="4518300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1750194"/>
                <a:gridCol w="3290366"/>
              </a:tblGrid>
              <a:tr h="2651760"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Font typeface="Wingdings" pitchFamily="2" charset="2"/>
                        <a:buNone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Целевая поддержка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AA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="1" baseline="0" dirty="0" smtClean="0">
                          <a:latin typeface="Arial Narrow" pitchFamily="34" charset="0"/>
                        </a:rPr>
                        <a:t> Высокопродуктивные научные коллективы:  центры передовых исследований, центры перспективных исследований по актуальным научным направлениям, международные лаборатории</a:t>
                      </a:r>
                      <a:endParaRPr lang="ru-RU" sz="1400" b="1" dirty="0" smtClean="0">
                        <a:latin typeface="Arial Narrow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Поддержка международных научных партнерств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="1" u="none" baseline="0" dirty="0" smtClean="0">
                          <a:latin typeface="Arial Narrow" pitchFamily="34" charset="0"/>
                        </a:rPr>
                        <a:t> Закрытие неэффективных научных подразделений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Коммерциализация результатов исследований</a:t>
                      </a:r>
                      <a:endParaRPr lang="en-US" sz="1400" b="1" u="none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1090"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Font typeface="Wingdings" pitchFamily="2" charset="2"/>
                        <a:buNone/>
                      </a:pPr>
                      <a:endParaRPr lang="ru-RU" sz="1000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200" b="1" u="none" baseline="0" dirty="0" smtClean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55545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Bef>
                          <a:spcPts val="0"/>
                        </a:spcBef>
                        <a:buFont typeface="Wingdings" pitchFamily="2" charset="2"/>
                        <a:buNone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Инфраструктура научных проектов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AA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Международная экспертиза исследовательских проектов и коллективов</a:t>
                      </a:r>
                      <a:endParaRPr lang="en-US" sz="1400" b="1" u="none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Глобальное продвижение научных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журналов ВШЭ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="1" u="none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Центры академического</a:t>
                      </a:r>
                      <a:r>
                        <a:rPr lang="ru-RU" sz="1400" b="1" u="none" kern="1200" baseline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письма</a:t>
                      </a:r>
                      <a:endParaRPr lang="en-US" sz="1400" b="1" u="none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767433" y="1844824"/>
            <a:ext cx="3095133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22 </a:t>
            </a:r>
            <a:r>
              <a:rPr lang="ru-RU" sz="1600" dirty="0" smtClean="0">
                <a:latin typeface="Arial Narrow" panose="020B0606020202030204" pitchFamily="34" charset="0"/>
              </a:rPr>
              <a:t>международные лаборатории (10 </a:t>
            </a:r>
            <a:r>
              <a:rPr lang="ru-RU" sz="1600" dirty="0">
                <a:latin typeface="Arial Narrow" panose="020B0606020202030204" pitchFamily="34" charset="0"/>
              </a:rPr>
              <a:t>новых в 2014</a:t>
            </a:r>
            <a:r>
              <a:rPr lang="ru-RU" sz="1600" dirty="0" smtClean="0">
                <a:latin typeface="Arial Narrow" panose="020B0606020202030204" pitchFamily="34" charset="0"/>
              </a:rPr>
              <a:t>)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1600" dirty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2 </a:t>
            </a:r>
            <a:r>
              <a:rPr lang="ru-RU" sz="1600" dirty="0" smtClean="0">
                <a:latin typeface="Arial Narrow" panose="020B0606020202030204" pitchFamily="34" charset="0"/>
              </a:rPr>
              <a:t>журнала </a:t>
            </a:r>
            <a:r>
              <a:rPr lang="ru-RU" sz="1600" dirty="0">
                <a:latin typeface="Arial Narrow" panose="020B0606020202030204" pitchFamily="34" charset="0"/>
              </a:rPr>
              <a:t>в </a:t>
            </a:r>
            <a:r>
              <a:rPr lang="ru-RU" sz="1600" dirty="0" err="1">
                <a:latin typeface="Arial Narrow" panose="020B0606020202030204" pitchFamily="34" charset="0"/>
              </a:rPr>
              <a:t>WoS</a:t>
            </a:r>
            <a:r>
              <a:rPr lang="ru-RU" sz="1600" dirty="0">
                <a:latin typeface="Arial Narrow" panose="020B0606020202030204" pitchFamily="34" charset="0"/>
              </a:rPr>
              <a:t> и Scopus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2 </a:t>
            </a:r>
            <a:r>
              <a:rPr lang="ru-RU" sz="1600" dirty="0" smtClean="0">
                <a:latin typeface="Arial Narrow" panose="020B0606020202030204" pitchFamily="34" charset="0"/>
              </a:rPr>
              <a:t>центра </a:t>
            </a:r>
            <a:r>
              <a:rPr lang="ru-RU" sz="1600" dirty="0">
                <a:latin typeface="Arial Narrow" panose="020B0606020202030204" pitchFamily="34" charset="0"/>
              </a:rPr>
              <a:t>передовых исследований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22% </a:t>
            </a:r>
            <a:r>
              <a:rPr lang="ru-RU" sz="1600" dirty="0" smtClean="0">
                <a:latin typeface="Arial Narrow" panose="020B0606020202030204" pitchFamily="34" charset="0"/>
              </a:rPr>
              <a:t>международных </a:t>
            </a:r>
            <a:r>
              <a:rPr lang="ru-RU" sz="1600" dirty="0">
                <a:latin typeface="Arial Narrow" panose="020B0606020202030204" pitchFamily="34" charset="0"/>
              </a:rPr>
              <a:t>экспертиз в общем потоке экспертизы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14 </a:t>
            </a:r>
            <a:r>
              <a:rPr lang="ru-RU" sz="1600" dirty="0">
                <a:latin typeface="Arial Narrow" panose="020B0606020202030204" pitchFamily="34" charset="0"/>
              </a:rPr>
              <a:t>англоязычных серий препринтов, в базах данных </a:t>
            </a:r>
            <a:r>
              <a:rPr lang="ru-RU" sz="1600" dirty="0" err="1">
                <a:latin typeface="Arial Narrow" panose="020B0606020202030204" pitchFamily="34" charset="0"/>
              </a:rPr>
              <a:t>Social</a:t>
            </a:r>
            <a:r>
              <a:rPr lang="ru-RU" sz="1600" dirty="0">
                <a:latin typeface="Arial Narrow" panose="020B0606020202030204" pitchFamily="34" charset="0"/>
              </a:rPr>
              <a:t> Sciences Research </a:t>
            </a:r>
            <a:r>
              <a:rPr lang="ru-RU" sz="1600" dirty="0" err="1">
                <a:latin typeface="Arial Narrow" panose="020B0606020202030204" pitchFamily="34" charset="0"/>
              </a:rPr>
              <a:t>Network</a:t>
            </a:r>
            <a:r>
              <a:rPr lang="ru-RU" sz="1600" dirty="0">
                <a:latin typeface="Arial Narrow" panose="020B0606020202030204" pitchFamily="34" charset="0"/>
              </a:rPr>
              <a:t> и РИНЦ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508104" y="1340768"/>
            <a:ext cx="72008" cy="4968552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7215961" y="1340768"/>
            <a:ext cx="1699504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по итогам 2014 </a:t>
            </a:r>
            <a:r>
              <a:rPr lang="ru-RU" dirty="0" smtClean="0">
                <a:latin typeface="Arial Narrow" panose="020B0606020202030204" pitchFamily="34" charset="0"/>
              </a:rPr>
              <a:t>г.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962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323854" y="620715"/>
            <a:ext cx="82073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dirty="0" smtClean="0">
                <a:solidFill>
                  <a:srgbClr val="558ED5"/>
                </a:solidFill>
                <a:latin typeface="Arial Narrow" pitchFamily="34" charset="0"/>
              </a:rPr>
              <a:t> </a:t>
            </a:r>
            <a:endParaRPr lang="ru-RU" sz="2800" dirty="0">
              <a:solidFill>
                <a:srgbClr val="558ED5"/>
              </a:solidFill>
              <a:latin typeface="Arial Narrow" pitchFamily="34" charset="0"/>
            </a:endParaRPr>
          </a:p>
        </p:txBody>
      </p:sp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1259632" y="359571"/>
            <a:ext cx="765583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000" b="1" dirty="0">
                <a:solidFill>
                  <a:srgbClr val="005AAB"/>
                </a:solidFill>
                <a:latin typeface="Arial Narrow"/>
                <a:ea typeface="+mj-ea"/>
                <a:cs typeface="Arial Narrow"/>
              </a:rPr>
              <a:t>Образование. Основные драйверы</a:t>
            </a:r>
            <a:endParaRPr lang="en-US" sz="3000" b="1" dirty="0">
              <a:solidFill>
                <a:srgbClr val="005AAB"/>
              </a:solidFill>
              <a:latin typeface="Arial Narrow"/>
              <a:ea typeface="+mj-ea"/>
              <a:cs typeface="Arial Narrow"/>
            </a:endParaRPr>
          </a:p>
          <a:p>
            <a:pPr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3200" dirty="0">
              <a:solidFill>
                <a:prstClr val="black"/>
              </a:solidFill>
              <a:latin typeface="Arial Narrow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640044"/>
              </p:ext>
            </p:extLst>
          </p:nvPr>
        </p:nvGraphicFramePr>
        <p:xfrm>
          <a:off x="395288" y="1525433"/>
          <a:ext cx="4945968" cy="4799239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1921632"/>
                <a:gridCol w="3024336"/>
              </a:tblGrid>
              <a:tr h="1947616"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Новая модель образовательной программы</a:t>
                      </a:r>
                      <a:b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</a:br>
                      <a:endParaRPr lang="ru-RU" sz="1800" b="1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AA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="1" u="none" baseline="0" dirty="0" smtClean="0">
                          <a:latin typeface="Arial Narrow" pitchFamily="34" charset="0"/>
                        </a:rPr>
                        <a:t> Стандарты major-minor, система тьюторства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="1" baseline="0" dirty="0" smtClean="0">
                          <a:latin typeface="Arial Narrow" pitchFamily="34" charset="0"/>
                        </a:rPr>
                        <a:t> Двуязычная образовательная среда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="1" u="none" baseline="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ru-RU" sz="1400" b="1" baseline="0" dirty="0" smtClean="0">
                          <a:latin typeface="Arial Narrow" pitchFamily="34" charset="0"/>
                        </a:rPr>
                        <a:t>Проектная и исследовательская работа студентов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="1" u="none" baseline="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Международная экспертиза и аккредитация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="1" u="none" baseline="0" dirty="0" smtClean="0">
                          <a:latin typeface="Arial Narrow" pitchFamily="34" charset="0"/>
                        </a:rPr>
                        <a:t>Онлайн образование (включая </a:t>
                      </a:r>
                      <a:r>
                        <a:rPr lang="en-US" sz="1400" b="1" u="none" baseline="0" dirty="0" smtClean="0">
                          <a:latin typeface="Arial Narrow" pitchFamily="34" charset="0"/>
                        </a:rPr>
                        <a:t> MOOCs)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4112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itchFamily="2" charset="2"/>
                        <a:buNone/>
                      </a:pPr>
                      <a:endParaRPr lang="ru-RU" sz="1800" b="1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400" b="1" u="none" kern="1200" baseline="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054911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itchFamily="2" charset="2"/>
                        <a:buNone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Развитие</a:t>
                      </a:r>
                      <a:r>
                        <a:rPr lang="ru-RU" sz="1800" b="1" kern="1200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аспирантуры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AA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="1" u="none" kern="1200" baseline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Аспирантские школы</a:t>
                      </a:r>
                      <a:endParaRPr lang="en-US" sz="1400" b="1" u="none" kern="1200" baseline="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="1" u="none" kern="1200" baseline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Академическая аспирантура (</a:t>
                      </a:r>
                      <a:r>
                        <a:rPr lang="en-US" sz="1400" b="1" u="none" kern="1200" baseline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Structured PhD programs</a:t>
                      </a:r>
                      <a:r>
                        <a:rPr lang="ru-RU" sz="1400" b="1" u="none" kern="1200" baseline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)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="1" u="none" kern="1200" baseline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Интернационализация аспирантуры</a:t>
                      </a:r>
                      <a:endParaRPr lang="en-US" sz="1400" b="1" u="none" kern="1200" baseline="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4112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itchFamily="2" charset="2"/>
                        <a:buNone/>
                      </a:pPr>
                      <a:endParaRPr lang="ru-RU" sz="1800" b="1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400" b="1" u="none" kern="1200" baseline="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0011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Профессионализация менеджмента программ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AA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="1" u="none" baseline="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Переход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к управлению в рамках образовательных программ</a:t>
                      </a:r>
                      <a:endParaRPr lang="ru-RU" sz="1400" b="1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="1" u="none" baseline="0" dirty="0" smtClean="0">
                          <a:latin typeface="Arial Narrow" pitchFamily="34" charset="0"/>
                        </a:rPr>
                        <a:t> Англоговорящие административные сотрудники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767433" y="1916832"/>
            <a:ext cx="309513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33 </a:t>
            </a:r>
            <a:r>
              <a:rPr lang="ru-RU" sz="1600" dirty="0" smtClean="0">
                <a:latin typeface="Arial Narrow" panose="020B0606020202030204" pitchFamily="34" charset="0"/>
              </a:rPr>
              <a:t>программы </a:t>
            </a:r>
            <a:r>
              <a:rPr lang="ru-RU" sz="1600" dirty="0">
                <a:latin typeface="Arial Narrow" panose="020B0606020202030204" pitchFamily="34" charset="0"/>
              </a:rPr>
              <a:t>двойных дипломов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13 </a:t>
            </a:r>
            <a:r>
              <a:rPr lang="ru-RU" sz="1600" dirty="0" smtClean="0">
                <a:latin typeface="Arial Narrow" panose="020B0606020202030204" pitchFamily="34" charset="0"/>
              </a:rPr>
              <a:t>магистерских </a:t>
            </a:r>
            <a:r>
              <a:rPr lang="ru-RU" sz="1600" dirty="0">
                <a:latin typeface="Arial Narrow" panose="020B0606020202030204" pitchFamily="34" charset="0"/>
              </a:rPr>
              <a:t>программ на английском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13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smtClean="0">
                <a:latin typeface="Arial Narrow" panose="020B0606020202030204" pitchFamily="34" charset="0"/>
              </a:rPr>
              <a:t>открытых </a:t>
            </a:r>
            <a:r>
              <a:rPr lang="ru-RU" sz="1600" dirty="0">
                <a:latin typeface="Arial Narrow" panose="020B0606020202030204" pitchFamily="34" charset="0"/>
              </a:rPr>
              <a:t>онлайн курсов (MOOCs)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13 </a:t>
            </a:r>
            <a:r>
              <a:rPr lang="ru-RU" sz="1600" dirty="0" smtClean="0">
                <a:latin typeface="Arial Narrow" panose="020B0606020202030204" pitchFamily="34" charset="0"/>
              </a:rPr>
              <a:t>аспирантских </a:t>
            </a:r>
            <a:r>
              <a:rPr lang="ru-RU" sz="1600" dirty="0">
                <a:latin typeface="Arial Narrow" panose="020B0606020202030204" pitchFamily="34" charset="0"/>
              </a:rPr>
              <a:t>школ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68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smtClean="0">
                <a:latin typeface="Arial Narrow" panose="020B0606020202030204" pitchFamily="34" charset="0"/>
              </a:rPr>
              <a:t>аспирантов в </a:t>
            </a:r>
            <a:r>
              <a:rPr lang="ru-RU" sz="1600" dirty="0">
                <a:latin typeface="Arial Narrow" panose="020B0606020202030204" pitchFamily="34" charset="0"/>
              </a:rPr>
              <a:t>академической аспирантуре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508104" y="1340768"/>
            <a:ext cx="72008" cy="4968552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15961" y="1340768"/>
            <a:ext cx="1699504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по итогам 2014 </a:t>
            </a:r>
            <a:r>
              <a:rPr lang="ru-RU" dirty="0" smtClean="0">
                <a:latin typeface="Arial Narrow" panose="020B0606020202030204" pitchFamily="34" charset="0"/>
              </a:rPr>
              <a:t>г.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3393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323854" y="620715"/>
            <a:ext cx="82073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dirty="0" smtClean="0">
                <a:solidFill>
                  <a:srgbClr val="558ED5"/>
                </a:solidFill>
                <a:latin typeface="Arial Narrow" pitchFamily="34" charset="0"/>
              </a:rPr>
              <a:t> </a:t>
            </a:r>
            <a:endParaRPr lang="ru-RU" sz="2800" dirty="0">
              <a:solidFill>
                <a:srgbClr val="558ED5"/>
              </a:solidFill>
              <a:latin typeface="Arial Narrow" pitchFamily="34" charset="0"/>
            </a:endParaRPr>
          </a:p>
        </p:txBody>
      </p:sp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418124" y="543997"/>
            <a:ext cx="82073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000" b="1" dirty="0">
                <a:solidFill>
                  <a:srgbClr val="005AAB"/>
                </a:solidFill>
                <a:latin typeface="Arial Narrow"/>
                <a:ea typeface="+mj-ea"/>
                <a:cs typeface="Arial Narrow"/>
              </a:rPr>
              <a:t>Таланты. Основные драйверы</a:t>
            </a:r>
            <a:endParaRPr lang="en-US" sz="3000" b="1" dirty="0">
              <a:solidFill>
                <a:srgbClr val="005AAB"/>
              </a:solidFill>
              <a:latin typeface="Arial Narrow"/>
              <a:ea typeface="+mj-ea"/>
              <a:cs typeface="Arial Narrow"/>
            </a:endParaRPr>
          </a:p>
          <a:p>
            <a:pPr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3200" dirty="0">
              <a:solidFill>
                <a:prstClr val="black"/>
              </a:solidFill>
              <a:latin typeface="Arial Narrow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584281"/>
              </p:ext>
            </p:extLst>
          </p:nvPr>
        </p:nvGraphicFramePr>
        <p:xfrm>
          <a:off x="488931" y="1375783"/>
          <a:ext cx="4515121" cy="4895146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1706809"/>
                <a:gridCol w="2808312"/>
              </a:tblGrid>
              <a:tr h="2060569"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ru-RU" sz="1800" b="1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Выход на новые географические рынки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AA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="1" u="none" baseline="0" dirty="0" smtClean="0">
                          <a:latin typeface="Arial Narrow" pitchFamily="34" charset="0"/>
                        </a:rPr>
                        <a:t> М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еждународный образовательный маркетинг, партнерства с международными организациями</a:t>
                      </a:r>
                      <a:endParaRPr lang="en-US" sz="1400" b="1" u="none" dirty="0" smtClean="0">
                        <a:latin typeface="Arial Narrow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Программа изучения русского как иностранного</a:t>
                      </a:r>
                      <a:endParaRPr lang="en-US" sz="1400" b="1" u="none" baseline="0" dirty="0" smtClean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6177"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endParaRPr lang="ru-RU" sz="1800" b="0" dirty="0">
                        <a:solidFill>
                          <a:srgbClr val="07AAAF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000" b="0" u="none" baseline="0" dirty="0" smtClean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32775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itchFamily="2" charset="2"/>
                        <a:buNone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Привлечение талантов</a:t>
                      </a:r>
                      <a:endParaRPr lang="en-US" sz="1800" b="1" kern="1200" dirty="0" smtClean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AA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="1" u="none" baseline="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Зимние и летние школы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="1" u="none" kern="1200" baseline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u="none" baseline="0" dirty="0" smtClean="0">
                          <a:latin typeface="Arial Narrow" pitchFamily="34" charset="0"/>
                        </a:rPr>
                        <a:t>Олимпиады и конкурсы для абитуриентов</a:t>
                      </a:r>
                      <a:endParaRPr lang="en-US" sz="1400" b="1" u="none" baseline="0" dirty="0" smtClean="0">
                        <a:latin typeface="Arial Narrow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="1" u="none" baseline="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Грантовая и стипендиальная поддержка талантливых зарубежных студентов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b="1" u="none" baseline="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Подготовительное отделение и курсы для абитуриентов магистратуры </a:t>
                      </a:r>
                      <a:endParaRPr lang="en-US" sz="1400" b="1" u="none" baseline="0" dirty="0" smtClean="0">
                        <a:latin typeface="Arial Narrow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="1" u="none" baseline="0" dirty="0" smtClean="0">
                          <a:latin typeface="Arial Narrow" pitchFamily="34" charset="0"/>
                        </a:rPr>
                        <a:t> Лицей НИУ ВШЭ и базовые школы</a:t>
                      </a:r>
                      <a:endParaRPr lang="en-US" sz="1400" b="1" u="none" baseline="0" dirty="0" smtClean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652120" y="2048068"/>
            <a:ext cx="321044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latin typeface="Arial Narrow" panose="020B0606020202030204" pitchFamily="34" charset="0"/>
              </a:rPr>
              <a:t>Летний университет </a:t>
            </a:r>
            <a:r>
              <a:rPr lang="ru-RU" sz="1600" dirty="0" smtClean="0">
                <a:latin typeface="Arial Narrow" panose="020B0606020202030204" pitchFamily="34" charset="0"/>
              </a:rPr>
              <a:t>ВШЭ </a:t>
            </a:r>
            <a:r>
              <a:rPr lang="ru-RU" sz="1600" dirty="0">
                <a:latin typeface="Arial Narrow" panose="020B0606020202030204" pitchFamily="34" charset="0"/>
              </a:rPr>
              <a:t>для иностранных </a:t>
            </a:r>
            <a:r>
              <a:rPr lang="ru-RU" sz="1600" dirty="0" smtClean="0">
                <a:latin typeface="Arial Narrow" panose="020B0606020202030204" pitchFamily="34" charset="0"/>
              </a:rPr>
              <a:t>студентов </a:t>
            </a:r>
            <a:r>
              <a:rPr lang="ru-RU" sz="1600" dirty="0">
                <a:latin typeface="Arial Narrow" panose="020B0606020202030204" pitchFamily="34" charset="0"/>
              </a:rPr>
              <a:t>и PhD из зарубежных университетов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Arial Narrow" panose="020B0606020202030204" pitchFamily="34" charset="0"/>
              </a:rPr>
              <a:t>Программы изучения русского языка как </a:t>
            </a:r>
            <a:r>
              <a:rPr lang="ru-RU" sz="1600" dirty="0" smtClean="0">
                <a:latin typeface="Arial Narrow" panose="020B0606020202030204" pitchFamily="34" charset="0"/>
              </a:rPr>
              <a:t>иностранного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rial Narrow" panose="020B0606020202030204" pitchFamily="34" charset="0"/>
              </a:rPr>
              <a:t>Олимпиады </a:t>
            </a:r>
            <a:r>
              <a:rPr lang="ru-RU" sz="1600" dirty="0">
                <a:latin typeface="Arial Narrow" panose="020B0606020202030204" pitchFamily="34" charset="0"/>
              </a:rPr>
              <a:t>и конкурсы для зарубежных школьников, студентов и выпускников</a:t>
            </a:r>
          </a:p>
          <a:p>
            <a:pPr marL="285750" lvl="0" indent="-28575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508 </a:t>
            </a:r>
            <a:r>
              <a:rPr lang="ru-RU" sz="1600" dirty="0">
                <a:latin typeface="Arial Narrow" panose="020B0606020202030204" pitchFamily="34" charset="0"/>
              </a:rPr>
              <a:t>школьников обучается в Лицее НИУ ВШЭ </a:t>
            </a:r>
            <a:r>
              <a:rPr lang="ru-RU" sz="1600" dirty="0" smtClean="0">
                <a:latin typeface="Arial Narrow" panose="020B0606020202030204" pitchFamily="34" charset="0"/>
              </a:rPr>
              <a:t>в </a:t>
            </a:r>
            <a:r>
              <a:rPr lang="ru-RU" sz="1600" dirty="0">
                <a:latin typeface="Arial Narrow" panose="020B0606020202030204" pitchFamily="34" charset="0"/>
              </a:rPr>
              <a:t>2014-2015 учебном году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508104" y="1340768"/>
            <a:ext cx="72008" cy="4968552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15961" y="1340768"/>
            <a:ext cx="1699504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по итогам 2014 </a:t>
            </a:r>
            <a:r>
              <a:rPr lang="ru-RU" dirty="0" smtClean="0">
                <a:latin typeface="Arial Narrow" panose="020B0606020202030204" pitchFamily="34" charset="0"/>
              </a:rPr>
              <a:t>г.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8139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323854" y="620715"/>
            <a:ext cx="82073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dirty="0" smtClean="0">
                <a:solidFill>
                  <a:srgbClr val="558ED5"/>
                </a:solidFill>
                <a:latin typeface="Arial Narrow" pitchFamily="34" charset="0"/>
              </a:rPr>
              <a:t> </a:t>
            </a:r>
            <a:endParaRPr lang="ru-RU" sz="2800" dirty="0">
              <a:solidFill>
                <a:srgbClr val="558ED5"/>
              </a:solidFill>
              <a:latin typeface="Arial Narrow" pitchFamily="34" charset="0"/>
            </a:endParaRPr>
          </a:p>
        </p:txBody>
      </p:sp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418124" y="543997"/>
            <a:ext cx="82073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000" b="1" dirty="0">
                <a:solidFill>
                  <a:srgbClr val="005AAB"/>
                </a:solidFill>
                <a:latin typeface="Arial Narrow"/>
                <a:ea typeface="+mj-ea"/>
                <a:cs typeface="Arial Narrow"/>
              </a:rPr>
              <a:t>Управление. Основные драйверы</a:t>
            </a:r>
            <a:endParaRPr lang="en-US" sz="3000" b="1" dirty="0">
              <a:solidFill>
                <a:srgbClr val="005AAB"/>
              </a:solidFill>
              <a:latin typeface="Arial Narrow"/>
              <a:ea typeface="+mj-ea"/>
              <a:cs typeface="Arial Narrow"/>
            </a:endParaRPr>
          </a:p>
          <a:p>
            <a:pPr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3200" dirty="0">
              <a:solidFill>
                <a:prstClr val="black"/>
              </a:solidFill>
              <a:latin typeface="Arial Narrow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716042"/>
              </p:ext>
            </p:extLst>
          </p:nvPr>
        </p:nvGraphicFramePr>
        <p:xfrm>
          <a:off x="418124" y="1266513"/>
          <a:ext cx="5017972" cy="5092955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2328497"/>
                <a:gridCol w="2689475"/>
              </a:tblGrid>
              <a:tr h="1760868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itchFamily="2" charset="2"/>
                        <a:buNone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Децентрализация </a:t>
                      </a:r>
                    </a:p>
                    <a:p>
                      <a:pPr marL="0" indent="0" algn="l" defTabSz="914400" rtl="0" eaLnBrk="1" latinLnBrk="0" hangingPunct="1">
                        <a:buFont typeface="Wingdings" pitchFamily="2" charset="2"/>
                        <a:buNone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системы управления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AAA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="1" baseline="0" dirty="0" smtClean="0">
                          <a:latin typeface="Arial Narrow" pitchFamily="34" charset="0"/>
                        </a:rPr>
                        <a:t> Укрупнение академических подразделений, делегирование полномочий и ресурсов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="1" baseline="0" dirty="0" smtClean="0">
                          <a:latin typeface="Arial Narrow" pitchFamily="34" charset="0"/>
                        </a:rPr>
                        <a:t> Внедрение модели «Управляющий комитет - Исполнительный менеджер», формирование системы академического управления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8143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itchFamily="2" charset="2"/>
                        <a:buNone/>
                      </a:pPr>
                      <a:endParaRPr lang="ru-RU" sz="1800" b="1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u="none" kern="120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Recourses</a:t>
                      </a:r>
                      <a:endParaRPr lang="en-US" sz="1400" b="1" u="none" kern="1200" baseline="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685035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itchFamily="2" charset="2"/>
                        <a:buNone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Оптимизация административных процессов, развитие кампуса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AA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Модель операционного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планирования и бюджетирования с учетом стратегических целей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Перевод административных сервисов в электронный формат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="1" u="none" kern="1200" baseline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Система регулярной оптимизации административных бизнес-процессов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Повышение качества социальной инфраструктуры, развитие сервисов для студентов и преподавателей</a:t>
                      </a:r>
                      <a:endParaRPr lang="en-US" sz="1400" b="1" u="none" kern="1200" baseline="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8762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itchFamily="2" charset="2"/>
                        <a:buNone/>
                      </a:pPr>
                      <a:endParaRPr lang="ru-RU" sz="1000" b="1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000" b="1" u="none" kern="1200" baseline="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5767433" y="1916832"/>
            <a:ext cx="3095133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9</a:t>
            </a:r>
            <a:r>
              <a:rPr lang="ru-RU" dirty="0" smtClean="0"/>
              <a:t> </a:t>
            </a:r>
            <a:r>
              <a:rPr lang="ru-RU" sz="1600" dirty="0"/>
              <a:t>мега-факультетов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Система образовательных департаментов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Управление образовательным процессом по модели </a:t>
            </a:r>
            <a:r>
              <a:rPr lang="ru-RU" sz="1600" dirty="0"/>
              <a:t>«управляющий комитет / исполнительный менеджер»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508104" y="1340768"/>
            <a:ext cx="72008" cy="4968552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15961" y="1340768"/>
            <a:ext cx="1699504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по итогам 2014 </a:t>
            </a:r>
            <a:r>
              <a:rPr lang="ru-RU" dirty="0" smtClean="0">
                <a:latin typeface="Arial Narrow" panose="020B0606020202030204" pitchFamily="34" charset="0"/>
              </a:rPr>
              <a:t>г.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2345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323854" y="620715"/>
            <a:ext cx="82073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dirty="0" smtClean="0">
                <a:solidFill>
                  <a:srgbClr val="558ED5"/>
                </a:solidFill>
                <a:latin typeface="Arial Narrow" pitchFamily="34" charset="0"/>
              </a:rPr>
              <a:t> </a:t>
            </a:r>
            <a:endParaRPr lang="ru-RU" sz="2800" dirty="0">
              <a:solidFill>
                <a:srgbClr val="558ED5"/>
              </a:solidFill>
              <a:latin typeface="Arial Narrow" pitchFamily="34" charset="0"/>
            </a:endParaRPr>
          </a:p>
        </p:txBody>
      </p:sp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418124" y="543997"/>
            <a:ext cx="82073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000" b="1" dirty="0">
                <a:solidFill>
                  <a:srgbClr val="005AAB"/>
                </a:solidFill>
                <a:latin typeface="Arial Narrow"/>
                <a:ea typeface="+mj-ea"/>
                <a:cs typeface="Arial Narrow"/>
              </a:rPr>
              <a:t>Кадры. Основные драйверы</a:t>
            </a:r>
            <a:endParaRPr lang="en-US" sz="3000" b="1" dirty="0">
              <a:solidFill>
                <a:srgbClr val="005AAB"/>
              </a:solidFill>
              <a:latin typeface="Arial Narrow"/>
              <a:ea typeface="+mj-ea"/>
              <a:cs typeface="Arial Narrow"/>
            </a:endParaRPr>
          </a:p>
          <a:p>
            <a:pPr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3200" dirty="0">
              <a:solidFill>
                <a:prstClr val="black"/>
              </a:solidFill>
              <a:latin typeface="Arial Narrow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590853"/>
              </p:ext>
            </p:extLst>
          </p:nvPr>
        </p:nvGraphicFramePr>
        <p:xfrm>
          <a:off x="426444" y="1412779"/>
          <a:ext cx="4865636" cy="4936116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1985316"/>
                <a:gridCol w="2880320"/>
              </a:tblGrid>
              <a:tr h="1552836"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ru-RU" sz="1800" b="1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Обновление и развитие научно-педагогического состава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AA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="1" u="none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Масштабный </a:t>
                      </a:r>
                      <a:r>
                        <a:rPr lang="ru-RU" sz="1400" b="1" u="none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рекрутинг</a:t>
                      </a:r>
                      <a:r>
                        <a:rPr lang="ru-RU" sz="1400" b="1" u="none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с международного рынка труда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="1" u="none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Общее повышение квалификационных требований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u="none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ru-RU" sz="1400" b="1" baseline="0" dirty="0" smtClean="0">
                          <a:latin typeface="Arial Narrow" pitchFamily="34" charset="0"/>
                        </a:rPr>
                        <a:t> Система пост</a:t>
                      </a:r>
                      <a:r>
                        <a:rPr lang="en-US" sz="1400" b="1" baseline="0" dirty="0" smtClean="0">
                          <a:latin typeface="Arial Narrow" pitchFamily="34" charset="0"/>
                        </a:rPr>
                        <a:t>-</a:t>
                      </a:r>
                      <a:r>
                        <a:rPr lang="ru-RU" sz="1400" b="1" baseline="0" dirty="0" smtClean="0">
                          <a:latin typeface="Arial Narrow" pitchFamily="34" charset="0"/>
                        </a:rPr>
                        <a:t>доков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4747"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endParaRPr lang="ru-RU" sz="1000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400" b="0" baseline="0" dirty="0" smtClean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76949"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Стимулирование научной продуктивности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AAA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u="none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Стимулирование англоязычных публикаций 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u="none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Интеграция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иностранных НПР в академическую среду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="1" baseline="0" dirty="0" smtClean="0">
                          <a:latin typeface="Arial Narrow" pitchFamily="34" charset="0"/>
                        </a:rPr>
                        <a:t>Повышение квалификации и профессиональное развитие, творческие отпуска для исследований </a:t>
                      </a:r>
                    </a:p>
                    <a:p>
                      <a:pPr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b="1" baseline="0" dirty="0" smtClean="0">
                          <a:latin typeface="Arial Narrow" pitchFamily="34" charset="0"/>
                        </a:rPr>
                        <a:t> Кадровый резерв</a:t>
                      </a:r>
                    </a:p>
                    <a:p>
                      <a:pPr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b="1" baseline="0" dirty="0" smtClean="0">
                          <a:latin typeface="Arial Narrow" pitchFamily="34" charset="0"/>
                        </a:rPr>
                        <a:t> Учебные ассистенты и стажеры-исследователи, снижение нагрузки НПР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="1" baseline="0" dirty="0" smtClean="0">
                          <a:latin typeface="Arial Narrow" pitchFamily="34" charset="0"/>
                        </a:rPr>
                        <a:t> Конкурентоспособная оплата труда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5746750" y="1785005"/>
            <a:ext cx="32177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32 </a:t>
            </a:r>
            <a:r>
              <a:rPr lang="ru-RU" sz="1600" dirty="0">
                <a:latin typeface="Arial Narrow" panose="020B0606020202030204" pitchFamily="34" charset="0"/>
              </a:rPr>
              <a:t>НПР принято по процедуре международного рекрутинга (почти в 3 раза больше, чем в 2013 году)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22 </a:t>
            </a:r>
            <a:r>
              <a:rPr lang="ru-RU" sz="1600" dirty="0">
                <a:latin typeface="Arial Narrow" panose="020B0606020202030204" pitchFamily="34" charset="0"/>
              </a:rPr>
              <a:t>исследователя принято на </a:t>
            </a:r>
            <a:r>
              <a:rPr lang="en-US" sz="1600" dirty="0">
                <a:latin typeface="Arial Narrow" panose="020B0606020202030204" pitchFamily="34" charset="0"/>
              </a:rPr>
              <a:t>Post</a:t>
            </a:r>
            <a:r>
              <a:rPr lang="ru-RU" sz="1600" dirty="0">
                <a:latin typeface="Arial Narrow" panose="020B0606020202030204" pitchFamily="34" charset="0"/>
              </a:rPr>
              <a:t>-</a:t>
            </a:r>
            <a:r>
              <a:rPr lang="en-US" sz="1600" dirty="0">
                <a:latin typeface="Arial Narrow" panose="020B0606020202030204" pitchFamily="34" charset="0"/>
              </a:rPr>
              <a:t>doctoral Fellowships</a:t>
            </a:r>
            <a:endParaRPr lang="ru-RU" sz="1600" dirty="0">
              <a:latin typeface="Arial Narrow" panose="020B0606020202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rial Narrow" panose="020B0606020202030204" pitchFamily="34" charset="0"/>
              </a:rPr>
              <a:t>Новая модель открытого конкурса ППС</a:t>
            </a:r>
            <a:endParaRPr lang="en-US" sz="1600" dirty="0" smtClean="0">
              <a:latin typeface="Arial Narrow" panose="020B0606020202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rial Narrow" panose="020B0606020202030204" pitchFamily="34" charset="0"/>
              </a:rPr>
              <a:t>Контракты </a:t>
            </a:r>
            <a:r>
              <a:rPr lang="ru-RU" sz="1600" dirty="0">
                <a:latin typeface="Arial Narrow" panose="020B0606020202030204" pitchFamily="34" charset="0"/>
              </a:rPr>
              <a:t>для преподавателей с дифференцированием учебной нагрузки в зависимости от научной продуктивности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565</a:t>
            </a:r>
            <a:r>
              <a:rPr lang="ru-RU" sz="1600" dirty="0">
                <a:latin typeface="Arial Narrow" panose="020B0606020202030204" pitchFamily="34" charset="0"/>
              </a:rPr>
              <a:t> НПР прошли повышение квалификации и стажировки за рубежом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Arial Narrow" panose="020B0606020202030204" pitchFamily="34" charset="0"/>
              </a:rPr>
              <a:t>Средняя заработная плата преподавателей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98,9</a:t>
            </a:r>
            <a:r>
              <a:rPr lang="ru-RU" sz="1600" dirty="0">
                <a:latin typeface="Arial Narrow" panose="020B0606020202030204" pitchFamily="34" charset="0"/>
              </a:rPr>
              <a:t> тысяч рублей в месяц (177% от средней заработной платы по Москве)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508104" y="1340768"/>
            <a:ext cx="36004" cy="4968552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15961" y="1340768"/>
            <a:ext cx="1699504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по итогам 2014 </a:t>
            </a:r>
            <a:r>
              <a:rPr lang="ru-RU" dirty="0" smtClean="0">
                <a:latin typeface="Arial Narrow" panose="020B0606020202030204" pitchFamily="34" charset="0"/>
              </a:rPr>
              <a:t>г.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3715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base">
              <a:spcAft>
                <a:spcPct val="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dirty="0">
                <a:latin typeface="Arial Narrow"/>
                <a:cs typeface="Arial Narrow"/>
              </a:rPr>
              <a:t>5-100: </a:t>
            </a:r>
            <a:r>
              <a:rPr lang="ru-RU" dirty="0" smtClean="0">
                <a:latin typeface="Arial Narrow"/>
                <a:cs typeface="Arial Narrow"/>
              </a:rPr>
              <a:t>Стратегическая </a:t>
            </a:r>
            <a:r>
              <a:rPr lang="ru-RU" dirty="0">
                <a:latin typeface="Arial Narrow"/>
                <a:cs typeface="Arial Narrow"/>
              </a:rPr>
              <a:t>инициатива 4 </a:t>
            </a:r>
            <a:br>
              <a:rPr lang="ru-RU" dirty="0">
                <a:latin typeface="Arial Narrow"/>
                <a:cs typeface="Arial Narrow"/>
              </a:rPr>
            </a:br>
            <a:r>
              <a:rPr lang="ru-RU" dirty="0">
                <a:latin typeface="Arial Narrow"/>
                <a:cs typeface="Arial Narrow"/>
              </a:rPr>
              <a:t>«Кадры исследовательского университета»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44824"/>
            <a:ext cx="8496944" cy="45365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200" b="1" dirty="0" smtClean="0">
                <a:latin typeface="Arial Narrow" panose="020B0606020202030204" pitchFamily="34" charset="0"/>
              </a:rPr>
              <a:t>Мероприятие ПР. Профессионализация </a:t>
            </a:r>
            <a:r>
              <a:rPr lang="ru-RU" sz="1200" b="1" dirty="0">
                <a:latin typeface="Arial Narrow" panose="020B0606020202030204" pitchFamily="34" charset="0"/>
              </a:rPr>
              <a:t>административного персонала научно-образовательных подразделений ВШЭ </a:t>
            </a:r>
            <a:r>
              <a:rPr lang="ru-RU" sz="1200" b="1" dirty="0" smtClean="0">
                <a:latin typeface="Arial Narrow" panose="020B0606020202030204" pitchFamily="34" charset="0"/>
              </a:rPr>
              <a:t>			(</a:t>
            </a:r>
            <a:r>
              <a:rPr lang="ru-RU" sz="1200" b="1" dirty="0">
                <a:latin typeface="Arial Narrow" panose="020B0606020202030204" pitchFamily="34" charset="0"/>
              </a:rPr>
              <a:t>факультеты, </a:t>
            </a:r>
            <a:r>
              <a:rPr lang="ru-RU" sz="1200" b="1" dirty="0" smtClean="0">
                <a:latin typeface="Arial Narrow" panose="020B0606020202030204" pitchFamily="34" charset="0"/>
              </a:rPr>
              <a:t>департаменты</a:t>
            </a:r>
            <a:r>
              <a:rPr lang="ru-RU" sz="1200" b="1" dirty="0">
                <a:latin typeface="Arial Narrow" panose="020B0606020202030204" pitchFamily="34" charset="0"/>
              </a:rPr>
              <a:t>, кафедры, институты) и учебных офисов образовательных программ</a:t>
            </a:r>
            <a:r>
              <a:rPr lang="ru-RU" sz="1200" dirty="0">
                <a:latin typeface="Arial Narrow" panose="020B0606020202030204" pitchFamily="34" charset="0"/>
              </a:rPr>
              <a:t>, </a:t>
            </a:r>
            <a:endParaRPr lang="ru-RU" sz="1200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ru-RU" sz="1200" dirty="0">
                <a:latin typeface="Arial Narrow" panose="020B0606020202030204" pitchFamily="34" charset="0"/>
              </a:rPr>
              <a:t>	</a:t>
            </a:r>
            <a:r>
              <a:rPr lang="ru-RU" sz="1200" dirty="0" smtClean="0">
                <a:latin typeface="Arial Narrow" panose="020B0606020202030204" pitchFamily="34" charset="0"/>
              </a:rPr>
              <a:t>	в </a:t>
            </a:r>
            <a:r>
              <a:rPr lang="ru-RU" sz="1200" dirty="0">
                <a:latin typeface="Arial Narrow" panose="020B0606020202030204" pitchFamily="34" charset="0"/>
              </a:rPr>
              <a:t>том числе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Система языковой переподготовки </a:t>
            </a:r>
            <a:r>
              <a:rPr lang="ru-RU" sz="1200" dirty="0">
                <a:latin typeface="Arial Narrow" panose="020B0606020202030204" pitchFamily="34" charset="0"/>
              </a:rPr>
              <a:t>для административного персонала научно-образовательных подразделений и учебных офисов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200" dirty="0">
                <a:latin typeface="Arial Narrow" panose="020B0606020202030204" pitchFamily="34" charset="0"/>
              </a:rPr>
              <a:t>Распространение новых технологий (ИКТ, технологий администрирования, кадровой и финансовой работы, поддержки образовательного процесса) с помощью </a:t>
            </a:r>
            <a:r>
              <a:rPr lang="ru-RU" sz="12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системы "тьюторов" </a:t>
            </a:r>
            <a:r>
              <a:rPr lang="ru-RU" sz="1200" dirty="0">
                <a:latin typeface="Arial Narrow" panose="020B0606020202030204" pitchFamily="34" charset="0"/>
              </a:rPr>
              <a:t>из числа АУП и УВП научно-образовательных подразделений (факультетов, департаментов, кафедр, институтов)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200" dirty="0">
                <a:latin typeface="Arial Narrow" panose="020B0606020202030204" pitchFamily="34" charset="0"/>
              </a:rPr>
              <a:t>Внедрение системы </a:t>
            </a:r>
            <a:r>
              <a:rPr lang="ru-RU" sz="12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регулярной оценки эффективности и клиентоориентированности </a:t>
            </a:r>
            <a:r>
              <a:rPr lang="ru-RU" sz="1200" dirty="0">
                <a:latin typeface="Arial Narrow" panose="020B0606020202030204" pitchFamily="34" charset="0"/>
              </a:rPr>
              <a:t>административного и организационного сопровождения студентов</a:t>
            </a:r>
          </a:p>
          <a:p>
            <a:pPr marL="0" indent="0">
              <a:spcBef>
                <a:spcPts val="0"/>
              </a:spcBef>
              <a:buNone/>
            </a:pPr>
            <a:endParaRPr lang="ru-RU" sz="100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ru-RU" sz="1200" b="1" dirty="0">
                <a:latin typeface="Arial Narrow" panose="020B0606020202030204" pitchFamily="34" charset="0"/>
              </a:rPr>
              <a:t>Мероприятие ПР. Система развития и стимулирования руководителей и работников административных </a:t>
            </a:r>
            <a:r>
              <a:rPr lang="ru-RU" sz="1200" b="1" dirty="0" smtClean="0">
                <a:latin typeface="Arial Narrow" panose="020B0606020202030204" pitchFamily="34" charset="0"/>
              </a:rPr>
              <a:t>и обеспечивающих </a:t>
            </a:r>
            <a:r>
              <a:rPr lang="ru-RU" sz="1200" b="1" dirty="0">
                <a:latin typeface="Arial Narrow" panose="020B0606020202030204" pitchFamily="34" charset="0"/>
              </a:rPr>
              <a:t>подразделений ВШЭ</a:t>
            </a:r>
            <a:r>
              <a:rPr lang="ru-RU" sz="1200" dirty="0">
                <a:latin typeface="Arial Narrow" panose="020B0606020202030204" pitchFamily="34" charset="0"/>
              </a:rPr>
              <a:t>, в том числе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200" dirty="0">
                <a:latin typeface="Arial Narrow" panose="020B0606020202030204" pitchFamily="34" charset="0"/>
              </a:rPr>
              <a:t>Формирование механизмов </a:t>
            </a:r>
            <a:r>
              <a:rPr lang="ru-RU" sz="12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эффективной мотивации </a:t>
            </a:r>
            <a:r>
              <a:rPr lang="ru-RU" sz="1200" dirty="0">
                <a:latin typeface="Arial Narrow" panose="020B0606020202030204" pitchFamily="34" charset="0"/>
              </a:rPr>
              <a:t>руководящего состава и привлечение специалистов международного уровня на руководящие административные и академические позиции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200" dirty="0">
                <a:latin typeface="Arial Narrow" panose="020B0606020202030204" pitchFamily="34" charset="0"/>
              </a:rPr>
              <a:t>Создание системы стимулирования эффективной деятельности административных подразделений ВШЭ на основе оценки качества их работы и </a:t>
            </a:r>
            <a:r>
              <a:rPr lang="ru-RU" sz="12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результативной системы оплаты труда</a:t>
            </a:r>
            <a:r>
              <a:rPr lang="ru-RU" sz="1200" dirty="0">
                <a:latin typeface="Arial Narrow" panose="020B0606020202030204" pitchFamily="34" charset="0"/>
              </a:rPr>
              <a:t> сотрудников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200" dirty="0">
                <a:latin typeface="Arial Narrow" panose="020B0606020202030204" pitchFamily="34" charset="0"/>
              </a:rPr>
              <a:t>Совершенствование профессиональных компетенций работников и руководителей административных и обеспечивающих подразделений ВШЭ, </a:t>
            </a:r>
            <a:r>
              <a:rPr lang="ru-RU" sz="12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формирование административного кадрового резерва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000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1200" b="1" dirty="0">
                <a:latin typeface="Arial Narrow" panose="020B0606020202030204" pitchFamily="34" charset="0"/>
              </a:rPr>
              <a:t>Мероприятие ПР. Повышение уровня лояльности персонала университета за счет реализации программ </a:t>
            </a:r>
            <a:r>
              <a:rPr lang="ru-RU" sz="1200" b="1" dirty="0" smtClean="0">
                <a:latin typeface="Arial Narrow" panose="020B0606020202030204" pitchFamily="34" charset="0"/>
              </a:rPr>
              <a:t>адаптации и социальной </a:t>
            </a:r>
            <a:r>
              <a:rPr lang="ru-RU" sz="1200" b="1" dirty="0">
                <a:latin typeface="Arial Narrow" panose="020B0606020202030204" pitchFamily="34" charset="0"/>
              </a:rPr>
              <a:t>поддержки</a:t>
            </a:r>
            <a:r>
              <a:rPr lang="ru-RU" sz="1200" dirty="0">
                <a:latin typeface="Arial Narrow" panose="020B0606020202030204" pitchFamily="34" charset="0"/>
              </a:rPr>
              <a:t>, в том </a:t>
            </a:r>
            <a:r>
              <a:rPr lang="ru-RU" sz="1200" dirty="0" smtClean="0">
                <a:latin typeface="Arial Narrow" panose="020B0606020202030204" pitchFamily="34" charset="0"/>
              </a:rPr>
              <a:t>числе для </a:t>
            </a:r>
            <a:r>
              <a:rPr lang="ru-RU" sz="1200" dirty="0" smtClean="0">
                <a:latin typeface="Arial Narrow" panose="020B0606020202030204" pitchFamily="34" charset="0"/>
                <a:ea typeface="Calibri"/>
              </a:rPr>
              <a:t>зарубежных </a:t>
            </a:r>
            <a:r>
              <a:rPr lang="ru-RU" sz="1200" dirty="0">
                <a:latin typeface="Arial Narrow" panose="020B0606020202030204" pitchFamily="34" charset="0"/>
                <a:ea typeface="Calibri"/>
              </a:rPr>
              <a:t>и российских административных </a:t>
            </a:r>
            <a:r>
              <a:rPr lang="ru-RU" sz="1200" dirty="0" smtClean="0">
                <a:latin typeface="Arial Narrow" panose="020B0606020202030204" pitchFamily="34" charset="0"/>
                <a:ea typeface="Calibri"/>
              </a:rPr>
              <a:t>работников</a:t>
            </a:r>
            <a:endParaRPr lang="ru-RU" sz="1200" dirty="0">
              <a:latin typeface="Arial Narrow" panose="020B0606020202030204" pitchFamily="34" charset="0"/>
              <a:ea typeface="Calibri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7B09-9655-4234-BC42-1F31F0EC9E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268760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7188" algn="just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реализация целевых программ повышения квалификации для административных работников</a:t>
            </a:r>
          </a:p>
          <a:p>
            <a:pPr lvl="0" indent="357188" algn="just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обеспечение регулярной оценки качества работы административного персонала</a:t>
            </a:r>
          </a:p>
        </p:txBody>
      </p:sp>
    </p:spTree>
    <p:extLst>
      <p:ext uri="{BB962C8B-B14F-4D97-AF65-F5344CB8AC3E}">
        <p14:creationId xmlns:p14="http://schemas.microsoft.com/office/powerpoint/2010/main" val="1466919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>
                <a:latin typeface="Arial Narrow"/>
                <a:cs typeface="Arial Narrow"/>
              </a:rPr>
              <a:t>Конкурсные механизмы для развития административного персонала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7B09-9655-4234-BC42-1F31F0EC9E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266429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ru-RU" sz="18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Возможность развития для административных сотрудников через:</a:t>
            </a:r>
          </a:p>
          <a:p>
            <a:pPr marL="540000" algn="just"/>
            <a:r>
              <a:rPr lang="ru-RU" sz="1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Административный кадровый резерв</a:t>
            </a:r>
          </a:p>
          <a:p>
            <a:pPr marL="540000" algn="just"/>
            <a:r>
              <a:rPr lang="ru-RU" sz="1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Группа 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высокого профессионального потенциала административных работников (кадрового резерва руководящего состава</a:t>
            </a:r>
            <a:r>
              <a:rPr lang="ru-RU" sz="1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)</a:t>
            </a:r>
          </a:p>
          <a:p>
            <a:pPr marL="540000" algn="just"/>
            <a:r>
              <a:rPr lang="ru-RU" sz="1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Целевое 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повышение квалификации работников АУП, направленное на развитие компетенций в области управления современным </a:t>
            </a:r>
            <a:r>
              <a:rPr lang="ru-RU" sz="1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интернациональным университетом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4005064"/>
            <a:ext cx="7200800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algn="just">
              <a:spcBef>
                <a:spcPct val="20000"/>
              </a:spcBef>
              <a:buFont typeface="Arial" pitchFamily="34" charset="0"/>
              <a:buNone/>
              <a:defRPr>
                <a:solidFill>
                  <a:srgbClr val="505050"/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285750" indent="-285750">
              <a:buFont typeface="Wingdings" charset="2"/>
              <a:buChar char="Ø"/>
            </a:pPr>
            <a:r>
              <a:rPr lang="ru-RU" dirty="0"/>
              <a:t>В среднем в год </a:t>
            </a:r>
            <a:r>
              <a:rPr lang="ru-RU" dirty="0" smtClean="0"/>
              <a:t>повышение квалификации и программы развития </a:t>
            </a:r>
            <a:r>
              <a:rPr lang="ru-RU" dirty="0"/>
              <a:t>проходят около </a:t>
            </a:r>
            <a:r>
              <a:rPr lang="ru-RU" sz="2000" b="1" dirty="0" smtClean="0">
                <a:solidFill>
                  <a:srgbClr val="008000"/>
                </a:solidFill>
              </a:rPr>
              <a:t>1 000</a:t>
            </a:r>
            <a:r>
              <a:rPr lang="ru-RU" dirty="0" smtClean="0"/>
              <a:t> </a:t>
            </a:r>
            <a:r>
              <a:rPr lang="ru-RU" dirty="0"/>
              <a:t>административных сотрудников</a:t>
            </a:r>
          </a:p>
        </p:txBody>
      </p:sp>
    </p:spTree>
    <p:extLst>
      <p:ext uri="{BB962C8B-B14F-4D97-AF65-F5344CB8AC3E}">
        <p14:creationId xmlns:p14="http://schemas.microsoft.com/office/powerpoint/2010/main" val="1974731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>
                <a:latin typeface="Arial Narrow"/>
                <a:cs typeface="Arial Narrow"/>
              </a:rPr>
              <a:t>Конкурсные механизмы для развития административного персонала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7B09-9655-4234-BC42-1F31F0EC9E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422661812"/>
              </p:ext>
            </p:extLst>
          </p:nvPr>
        </p:nvGraphicFramePr>
        <p:xfrm>
          <a:off x="2411760" y="1340768"/>
          <a:ext cx="609600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7" y="1628800"/>
            <a:ext cx="648072" cy="45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descr="C:\Documents and Settings\ekirilenko\Рабочий стол\презентация\картинки\вшэ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502890"/>
            <a:ext cx="670950" cy="67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191509" y="3628091"/>
            <a:ext cx="516395" cy="232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437112"/>
            <a:ext cx="468000" cy="46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620000" y="5373216"/>
            <a:ext cx="540000" cy="3996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95536" y="3078736"/>
            <a:ext cx="2304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Текущие конкурсы для работников НИУ 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ВШЭ</a:t>
            </a:r>
          </a:p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(http://www.hse.ru/cpk/all) </a:t>
            </a:r>
          </a:p>
        </p:txBody>
      </p:sp>
    </p:spTree>
    <p:extLst>
      <p:ext uri="{BB962C8B-B14F-4D97-AF65-F5344CB8AC3E}">
        <p14:creationId xmlns:p14="http://schemas.microsoft.com/office/powerpoint/2010/main" val="435413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300" dirty="0">
                <a:latin typeface="Arial Narrow"/>
                <a:cs typeface="Arial Narrow"/>
              </a:rPr>
              <a:t>Схема взаимодействия АЦ с подразделениями</a:t>
            </a:r>
            <a:br>
              <a:rPr lang="ru-RU" sz="3300" dirty="0">
                <a:latin typeface="Arial Narrow"/>
                <a:cs typeface="Arial Narrow"/>
              </a:rPr>
            </a:br>
            <a:r>
              <a:rPr lang="ru-RU" sz="3300" dirty="0">
                <a:latin typeface="Arial Narrow"/>
                <a:cs typeface="Arial Narrow"/>
              </a:rPr>
              <a:t>при подготовке информации об </a:t>
            </a:r>
            <a:r>
              <a:rPr lang="ru-RU" sz="3300" dirty="0" smtClean="0">
                <a:latin typeface="Arial Narrow"/>
                <a:cs typeface="Arial Narrow"/>
              </a:rPr>
              <a:t>Университете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7B09-9655-4234-BC42-1F31F0EC9E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6" name="Скругленный прямоугольник 43"/>
          <p:cNvSpPr>
            <a:spLocks noChangeArrowheads="1"/>
          </p:cNvSpPr>
          <p:nvPr/>
        </p:nvSpPr>
        <p:spPr bwMode="auto">
          <a:xfrm>
            <a:off x="3645470" y="1328281"/>
            <a:ext cx="2180174" cy="31623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ru-RU" sz="1300" b="1" dirty="0">
              <a:solidFill>
                <a:srgbClr val="00009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49289" y="5923188"/>
            <a:ext cx="783913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Сокращения: </a:t>
            </a:r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ДЦ – директор АЦ, ВА </a:t>
            </a:r>
            <a:r>
              <a:rPr lang="en-US" sz="11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ведущий аналитик</a:t>
            </a:r>
            <a:r>
              <a:rPr lang="en-US" sz="11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АЦ, П – подразделение, </a:t>
            </a:r>
            <a:endParaRPr lang="en-US" sz="11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ОПД – ответственный за предоставление данных из подразделения</a:t>
            </a:r>
            <a:endParaRPr lang="ru-RU" sz="11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Овал 58"/>
          <p:cNvSpPr/>
          <p:nvPr/>
        </p:nvSpPr>
        <p:spPr bwMode="auto">
          <a:xfrm>
            <a:off x="4378102" y="1671182"/>
            <a:ext cx="689010" cy="66675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ДЦ</a:t>
            </a:r>
          </a:p>
        </p:txBody>
      </p:sp>
      <p:sp>
        <p:nvSpPr>
          <p:cNvPr id="60" name="Овал 59"/>
          <p:cNvSpPr/>
          <p:nvPr/>
        </p:nvSpPr>
        <p:spPr bwMode="auto">
          <a:xfrm>
            <a:off x="4001481" y="2957055"/>
            <a:ext cx="551931" cy="56197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100" b="1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ВА</a:t>
            </a:r>
          </a:p>
        </p:txBody>
      </p:sp>
      <p:sp>
        <p:nvSpPr>
          <p:cNvPr id="61" name="Овал 60"/>
          <p:cNvSpPr/>
          <p:nvPr/>
        </p:nvSpPr>
        <p:spPr bwMode="auto">
          <a:xfrm>
            <a:off x="4891933" y="2957054"/>
            <a:ext cx="551931" cy="56197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100" b="1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ВА</a:t>
            </a:r>
          </a:p>
        </p:txBody>
      </p:sp>
      <p:sp>
        <p:nvSpPr>
          <p:cNvPr id="62" name="Овал 61"/>
          <p:cNvSpPr/>
          <p:nvPr/>
        </p:nvSpPr>
        <p:spPr bwMode="auto">
          <a:xfrm>
            <a:off x="4001481" y="3709530"/>
            <a:ext cx="551931" cy="56197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100" b="1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ВА</a:t>
            </a:r>
          </a:p>
        </p:txBody>
      </p:sp>
      <p:sp>
        <p:nvSpPr>
          <p:cNvPr id="63" name="Овал 62"/>
          <p:cNvSpPr/>
          <p:nvPr/>
        </p:nvSpPr>
        <p:spPr bwMode="auto">
          <a:xfrm>
            <a:off x="4891933" y="3709529"/>
            <a:ext cx="551931" cy="56197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100" b="1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ВА</a:t>
            </a:r>
          </a:p>
        </p:txBody>
      </p:sp>
      <p:sp>
        <p:nvSpPr>
          <p:cNvPr id="64" name="Скругленный прямоугольник 43"/>
          <p:cNvSpPr>
            <a:spLocks noChangeArrowheads="1"/>
          </p:cNvSpPr>
          <p:nvPr/>
        </p:nvSpPr>
        <p:spPr bwMode="auto">
          <a:xfrm>
            <a:off x="1288157" y="1337806"/>
            <a:ext cx="1670578" cy="31623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accent3">
                <a:lumMod val="75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ru-RU" sz="1300" b="1" dirty="0">
              <a:solidFill>
                <a:srgbClr val="00009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685308" y="1357306"/>
            <a:ext cx="21119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 smtClean="0"/>
              <a:t>Аналитический центр</a:t>
            </a:r>
            <a:endParaRPr lang="ru-RU" sz="1400" i="1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3786000" y="2878008"/>
            <a:ext cx="1887244" cy="1487256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Двойная стрелка вверх/вниз 66"/>
          <p:cNvSpPr/>
          <p:nvPr/>
        </p:nvSpPr>
        <p:spPr>
          <a:xfrm>
            <a:off x="4604447" y="2447002"/>
            <a:ext cx="232069" cy="345281"/>
          </a:xfrm>
          <a:prstGeom prst="up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 bwMode="auto">
          <a:xfrm>
            <a:off x="1961779" y="1504944"/>
            <a:ext cx="551931" cy="5853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ОПД</a:t>
            </a:r>
          </a:p>
        </p:txBody>
      </p:sp>
      <p:sp>
        <p:nvSpPr>
          <p:cNvPr id="69" name="Овал 68"/>
          <p:cNvSpPr/>
          <p:nvPr/>
        </p:nvSpPr>
        <p:spPr bwMode="auto">
          <a:xfrm>
            <a:off x="1961779" y="2261487"/>
            <a:ext cx="551931" cy="5853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ОПД</a:t>
            </a:r>
          </a:p>
        </p:txBody>
      </p:sp>
      <p:sp>
        <p:nvSpPr>
          <p:cNvPr id="70" name="Скругленный прямоугольник 43"/>
          <p:cNvSpPr>
            <a:spLocks noChangeArrowheads="1"/>
          </p:cNvSpPr>
          <p:nvPr/>
        </p:nvSpPr>
        <p:spPr bwMode="auto">
          <a:xfrm>
            <a:off x="6447973" y="1352548"/>
            <a:ext cx="1669609" cy="31623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accent3">
                <a:lumMod val="75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ru-RU" sz="1300" b="1" dirty="0">
              <a:solidFill>
                <a:srgbClr val="00009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 rot="16200000">
            <a:off x="553549" y="2724763"/>
            <a:ext cx="1849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 i="1"/>
            </a:lvl1pPr>
          </a:lstStyle>
          <a:p>
            <a:r>
              <a:rPr lang="ru-RU" sz="1800" dirty="0"/>
              <a:t>Подразделения</a:t>
            </a:r>
          </a:p>
        </p:txBody>
      </p:sp>
      <p:sp>
        <p:nvSpPr>
          <p:cNvPr id="72" name="Овал 71"/>
          <p:cNvSpPr/>
          <p:nvPr/>
        </p:nvSpPr>
        <p:spPr bwMode="auto">
          <a:xfrm>
            <a:off x="1961779" y="3792183"/>
            <a:ext cx="551931" cy="5853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ОПД</a:t>
            </a:r>
          </a:p>
        </p:txBody>
      </p:sp>
      <p:sp>
        <p:nvSpPr>
          <p:cNvPr id="73" name="Овал 72"/>
          <p:cNvSpPr/>
          <p:nvPr/>
        </p:nvSpPr>
        <p:spPr bwMode="auto">
          <a:xfrm>
            <a:off x="6914779" y="2261486"/>
            <a:ext cx="551931" cy="5853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ОПД</a:t>
            </a:r>
          </a:p>
        </p:txBody>
      </p:sp>
      <p:sp>
        <p:nvSpPr>
          <p:cNvPr id="74" name="TextBox 73"/>
          <p:cNvSpPr txBox="1"/>
          <p:nvPr/>
        </p:nvSpPr>
        <p:spPr>
          <a:xfrm rot="5400000">
            <a:off x="7021025" y="2724761"/>
            <a:ext cx="1849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 i="1"/>
            </a:lvl1pPr>
          </a:lstStyle>
          <a:p>
            <a:r>
              <a:rPr lang="ru-RU" sz="1800" dirty="0"/>
              <a:t>Подразделения</a:t>
            </a:r>
          </a:p>
        </p:txBody>
      </p:sp>
      <p:sp>
        <p:nvSpPr>
          <p:cNvPr id="75" name="Овал 74"/>
          <p:cNvSpPr/>
          <p:nvPr/>
        </p:nvSpPr>
        <p:spPr bwMode="auto">
          <a:xfrm>
            <a:off x="6914779" y="3014639"/>
            <a:ext cx="551931" cy="5853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ОПД</a:t>
            </a:r>
          </a:p>
        </p:txBody>
      </p:sp>
      <p:sp>
        <p:nvSpPr>
          <p:cNvPr id="76" name="Овал 75"/>
          <p:cNvSpPr/>
          <p:nvPr/>
        </p:nvSpPr>
        <p:spPr bwMode="auto">
          <a:xfrm>
            <a:off x="6914779" y="3792182"/>
            <a:ext cx="551931" cy="5853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ОПД</a:t>
            </a:r>
          </a:p>
        </p:txBody>
      </p:sp>
      <p:sp>
        <p:nvSpPr>
          <p:cNvPr id="77" name="Стрелка вправо 76"/>
          <p:cNvSpPr/>
          <p:nvPr/>
        </p:nvSpPr>
        <p:spPr>
          <a:xfrm rot="20779835">
            <a:off x="2629625" y="3804649"/>
            <a:ext cx="908535" cy="24765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Стрелка вправо 77"/>
          <p:cNvSpPr/>
          <p:nvPr/>
        </p:nvSpPr>
        <p:spPr>
          <a:xfrm rot="1648941">
            <a:off x="2632672" y="2770755"/>
            <a:ext cx="885443" cy="24765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Стрелка вправо 78"/>
          <p:cNvSpPr/>
          <p:nvPr/>
        </p:nvSpPr>
        <p:spPr>
          <a:xfrm rot="2416231">
            <a:off x="2515243" y="2266736"/>
            <a:ext cx="1126321" cy="24765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Стрелка вправо 79"/>
          <p:cNvSpPr/>
          <p:nvPr/>
        </p:nvSpPr>
        <p:spPr>
          <a:xfrm rot="11316949">
            <a:off x="5939930" y="3843389"/>
            <a:ext cx="887840" cy="24765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Стрелка вправо 80"/>
          <p:cNvSpPr/>
          <p:nvPr/>
        </p:nvSpPr>
        <p:spPr>
          <a:xfrm rot="9389641">
            <a:off x="5904706" y="2731100"/>
            <a:ext cx="933573" cy="24765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Стрелка вправо 81"/>
          <p:cNvSpPr/>
          <p:nvPr/>
        </p:nvSpPr>
        <p:spPr>
          <a:xfrm rot="10266255">
            <a:off x="5945882" y="3261855"/>
            <a:ext cx="864496" cy="24765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2577511" y="4985879"/>
            <a:ext cx="4530421" cy="838200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AutoNum type="arabicPeriod"/>
            </a:pPr>
            <a:r>
              <a:rPr lang="ru-RU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Сбор первичных обработанных данных и их верификация</a:t>
            </a:r>
          </a:p>
          <a:p>
            <a:pPr marL="228600" indent="-228600">
              <a:buAutoNum type="arabicPeriod"/>
            </a:pPr>
            <a:r>
              <a:rPr lang="ru-RU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Свод данных и подготовка отчетов</a:t>
            </a:r>
          </a:p>
          <a:p>
            <a:pPr marL="228600" indent="-228600">
              <a:buAutoNum type="arabicPeriod"/>
            </a:pPr>
            <a:r>
              <a:rPr lang="ru-RU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Анализ информации об университете</a:t>
            </a:r>
          </a:p>
          <a:p>
            <a:pPr marL="228600" indent="-228600">
              <a:buAutoNum type="arabicPeriod"/>
            </a:pPr>
            <a:r>
              <a:rPr lang="ru-RU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Позиционирование университета</a:t>
            </a:r>
            <a:endParaRPr lang="ru-RU" sz="105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4" name="Прямая со стрелкой 83"/>
          <p:cNvCxnSpPr/>
          <p:nvPr/>
        </p:nvCxnSpPr>
        <p:spPr>
          <a:xfrm>
            <a:off x="4001481" y="4604879"/>
            <a:ext cx="0" cy="295275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>
            <a:off x="4257095" y="4604879"/>
            <a:ext cx="0" cy="295275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>
            <a:off x="4510630" y="4604878"/>
            <a:ext cx="0" cy="295275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>
            <a:off x="4753736" y="4614402"/>
            <a:ext cx="0" cy="295275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>
            <a:off x="5008441" y="4614402"/>
            <a:ext cx="0" cy="295275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/>
          <p:nvPr/>
        </p:nvCxnSpPr>
        <p:spPr>
          <a:xfrm>
            <a:off x="5265616" y="4614400"/>
            <a:ext cx="0" cy="295275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>
            <a:off x="5513266" y="4623925"/>
            <a:ext cx="0" cy="295275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1602483" y="1654677"/>
            <a:ext cx="4831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П1</a:t>
            </a:r>
            <a:endParaRPr lang="ru-RU" sz="1200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1602483" y="2416699"/>
            <a:ext cx="4831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П2</a:t>
            </a:r>
            <a:endParaRPr lang="ru-RU" sz="1200" b="1" dirty="0"/>
          </a:p>
        </p:txBody>
      </p:sp>
      <p:pic>
        <p:nvPicPr>
          <p:cNvPr id="93" name="Picture 6" descr="http://cdns2.freepik.com/free-photo/group-of-people--avatars_318-95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295" y="3133148"/>
            <a:ext cx="539845" cy="36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2" descr="http://biznesguide.ru/img/vopro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024" y="3058249"/>
            <a:ext cx="360465" cy="50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TextBox 94"/>
          <p:cNvSpPr txBox="1"/>
          <p:nvPr/>
        </p:nvSpPr>
        <p:spPr>
          <a:xfrm>
            <a:off x="1621532" y="3165831"/>
            <a:ext cx="4831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П3</a:t>
            </a:r>
            <a:endParaRPr lang="ru-RU" sz="1200" b="1" dirty="0"/>
          </a:p>
        </p:txBody>
      </p:sp>
      <p:sp>
        <p:nvSpPr>
          <p:cNvPr id="96" name="Стрелка вправо 95"/>
          <p:cNvSpPr/>
          <p:nvPr/>
        </p:nvSpPr>
        <p:spPr>
          <a:xfrm rot="537127">
            <a:off x="2645856" y="3290446"/>
            <a:ext cx="859970" cy="24765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7" name="Picture 6" descr="http://cdns2.freepik.com/free-photo/group-of-people--avatars_318-95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532" y="1624277"/>
            <a:ext cx="539845" cy="36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2" descr="http://biznesguide.ru/img/vopro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333" y="1556619"/>
            <a:ext cx="360465" cy="50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TextBox 98"/>
          <p:cNvSpPr txBox="1"/>
          <p:nvPr/>
        </p:nvSpPr>
        <p:spPr>
          <a:xfrm>
            <a:off x="1603242" y="3931724"/>
            <a:ext cx="4831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П</a:t>
            </a:r>
            <a:r>
              <a:rPr lang="en-US" sz="1200" b="1" dirty="0"/>
              <a:t>4</a:t>
            </a:r>
            <a:endParaRPr lang="ru-RU" sz="1200" b="1" dirty="0"/>
          </a:p>
        </p:txBody>
      </p:sp>
      <p:sp>
        <p:nvSpPr>
          <p:cNvPr id="100" name="Стрелка вправо 99"/>
          <p:cNvSpPr/>
          <p:nvPr/>
        </p:nvSpPr>
        <p:spPr>
          <a:xfrm rot="8621260">
            <a:off x="5848828" y="2213808"/>
            <a:ext cx="1030240" cy="24765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TextBox 100"/>
          <p:cNvSpPr txBox="1"/>
          <p:nvPr/>
        </p:nvSpPr>
        <p:spPr>
          <a:xfrm>
            <a:off x="7433717" y="1673727"/>
            <a:ext cx="4831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П</a:t>
            </a:r>
            <a:r>
              <a:rPr lang="en-US" sz="1200" b="1" dirty="0" smtClean="0"/>
              <a:t>5</a:t>
            </a:r>
            <a:endParaRPr lang="ru-RU" sz="1200" b="1" dirty="0"/>
          </a:p>
        </p:txBody>
      </p:sp>
      <p:sp>
        <p:nvSpPr>
          <p:cNvPr id="102" name="TextBox 101"/>
          <p:cNvSpPr txBox="1"/>
          <p:nvPr/>
        </p:nvSpPr>
        <p:spPr>
          <a:xfrm>
            <a:off x="7433717" y="2416699"/>
            <a:ext cx="4831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П</a:t>
            </a:r>
            <a:r>
              <a:rPr lang="en-US" sz="1200" b="1" dirty="0" smtClean="0"/>
              <a:t>6</a:t>
            </a:r>
            <a:endParaRPr lang="ru-RU" sz="1200" b="1" dirty="0"/>
          </a:p>
        </p:txBody>
      </p:sp>
      <p:sp>
        <p:nvSpPr>
          <p:cNvPr id="103" name="TextBox 102"/>
          <p:cNvSpPr txBox="1"/>
          <p:nvPr/>
        </p:nvSpPr>
        <p:spPr>
          <a:xfrm>
            <a:off x="7452766" y="3165831"/>
            <a:ext cx="4831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П</a:t>
            </a:r>
            <a:r>
              <a:rPr lang="en-US" sz="1200" b="1" dirty="0" smtClean="0"/>
              <a:t>7</a:t>
            </a:r>
            <a:endParaRPr lang="ru-RU" sz="1200" b="1" dirty="0"/>
          </a:p>
        </p:txBody>
      </p:sp>
      <p:sp>
        <p:nvSpPr>
          <p:cNvPr id="104" name="TextBox 103"/>
          <p:cNvSpPr txBox="1"/>
          <p:nvPr/>
        </p:nvSpPr>
        <p:spPr>
          <a:xfrm>
            <a:off x="7434476" y="3931724"/>
            <a:ext cx="4831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П</a:t>
            </a:r>
            <a:r>
              <a:rPr lang="en-US" sz="1200" b="1" dirty="0"/>
              <a:t>N</a:t>
            </a:r>
            <a:endParaRPr lang="ru-RU" sz="1200" b="1" dirty="0"/>
          </a:p>
        </p:txBody>
      </p:sp>
      <p:sp>
        <p:nvSpPr>
          <p:cNvPr id="105" name="TextBox 104"/>
          <p:cNvSpPr txBox="1"/>
          <p:nvPr/>
        </p:nvSpPr>
        <p:spPr>
          <a:xfrm>
            <a:off x="7014191" y="3490994"/>
            <a:ext cx="4831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…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591846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 smtClean="0">
                <a:latin typeface="Arial Narrow"/>
                <a:cs typeface="Arial Narrow"/>
              </a:rPr>
              <a:t>Содержание</a:t>
            </a:r>
            <a:endParaRPr lang="ru-RU" sz="3000" b="1" dirty="0">
              <a:latin typeface="Arial Narrow"/>
              <a:cs typeface="Arial Narrow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7B09-9655-4234-BC42-1F31F0EC9E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1737950"/>
            <a:ext cx="705678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latin typeface="Arial Narrow"/>
                <a:ea typeface="ＭＳ Ｐゴシック"/>
                <a:cs typeface="Arial Narrow"/>
              </a:rPr>
              <a:t>Вехи </a:t>
            </a:r>
            <a:r>
              <a:rPr lang="ru-RU" dirty="0">
                <a:latin typeface="Arial Narrow"/>
                <a:ea typeface="ＭＳ Ｐゴシック"/>
                <a:cs typeface="Arial Narrow"/>
              </a:rPr>
              <a:t>развития </a:t>
            </a:r>
            <a:r>
              <a:rPr lang="ru-RU" dirty="0" smtClean="0">
                <a:latin typeface="Arial Narrow"/>
                <a:ea typeface="ＭＳ Ｐゴシック"/>
                <a:cs typeface="Arial Narrow"/>
              </a:rPr>
              <a:t>университета </a:t>
            </a:r>
            <a:endParaRPr lang="en-US" dirty="0" smtClean="0">
              <a:latin typeface="Arial Narrow"/>
              <a:ea typeface="ＭＳ Ｐゴシック"/>
              <a:cs typeface="Arial Narrow"/>
            </a:endParaRP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latin typeface="Arial Narrow"/>
                <a:ea typeface="ＭＳ Ｐゴシック"/>
                <a:cs typeface="Arial Narrow"/>
              </a:rPr>
              <a:t>Программа развития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latin typeface="Arial Narrow"/>
                <a:ea typeface="ＭＳ Ｐゴシック"/>
                <a:cs typeface="Arial Narrow"/>
              </a:rPr>
              <a:t>Основные </a:t>
            </a:r>
            <a:r>
              <a:rPr lang="ru-RU" dirty="0">
                <a:latin typeface="Arial Narrow"/>
                <a:ea typeface="ＭＳ Ｐゴシック"/>
                <a:cs typeface="Arial Narrow"/>
              </a:rPr>
              <a:t>цели программы 5:100 </a:t>
            </a:r>
            <a:endParaRPr lang="ru-RU" dirty="0" smtClean="0">
              <a:latin typeface="Arial Narrow"/>
              <a:ea typeface="ＭＳ Ｐゴシック"/>
              <a:cs typeface="Arial Narrow"/>
            </a:endParaRP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latin typeface="Arial Narrow"/>
                <a:ea typeface="ＭＳ Ｐゴシック"/>
                <a:cs typeface="Arial Narrow"/>
              </a:rPr>
              <a:t>Основные драйверы развития и </a:t>
            </a:r>
            <a:r>
              <a:rPr lang="ru-RU" dirty="0">
                <a:latin typeface="Arial Narrow"/>
                <a:ea typeface="ＭＳ Ｐゴシック"/>
                <a:cs typeface="Arial Narrow"/>
              </a:rPr>
              <a:t>успехи </a:t>
            </a:r>
            <a:endParaRPr lang="ru-RU" dirty="0" smtClean="0">
              <a:latin typeface="Arial Narrow"/>
              <a:ea typeface="ＭＳ Ｐゴシック"/>
              <a:cs typeface="Arial Narrow"/>
            </a:endParaRP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latin typeface="Arial Narrow"/>
                <a:ea typeface="ＭＳ Ｐゴシック"/>
                <a:cs typeface="Arial Narrow"/>
              </a:rPr>
              <a:t>Возможности для административных сотрудников</a:t>
            </a:r>
            <a:endParaRPr lang="ru-RU" dirty="0">
              <a:latin typeface="Arial Narrow"/>
              <a:ea typeface="ＭＳ Ｐゴシック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1942979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 smtClean="0">
                <a:latin typeface="Arial Narrow"/>
                <a:cs typeface="Arial Narrow"/>
              </a:rPr>
              <a:t>Программа развития в лицах</a:t>
            </a:r>
            <a:endParaRPr lang="ru-RU" sz="3000" b="1" dirty="0">
              <a:latin typeface="Arial Narrow"/>
              <a:cs typeface="Arial Narrow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7B09-9655-4234-BC42-1F31F0EC9E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Карелина Ирина Георгиевна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4" b="11775"/>
          <a:stretch/>
        </p:blipFill>
        <p:spPr bwMode="auto">
          <a:xfrm>
            <a:off x="4067944" y="1412776"/>
            <a:ext cx="982938" cy="115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strategy.hse.ru/data/2011/07/13/1214333045/orehov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241" y="1500937"/>
            <a:ext cx="890351" cy="108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strategy.hse.ru/data/2013/01/22/1305726818/5DSC_0483.jpg.(113x170x123)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80"/>
          <a:stretch/>
        </p:blipFill>
        <p:spPr bwMode="auto">
          <a:xfrm>
            <a:off x="2363408" y="2786931"/>
            <a:ext cx="890352" cy="101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http://strategy.hse.ru/data/2012/10/25/1245716647/%D0%9A%D0%B8%D1%80%D0%B8%D0%BB%D0%B5%D0%BD%D0%BA%D0%BE%20%D0%95%D0%95%2029.04.1988.jpg.(136x170x123)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3"/>
          <a:stretch/>
        </p:blipFill>
        <p:spPr bwMode="auto">
          <a:xfrm>
            <a:off x="2915816" y="4005064"/>
            <a:ext cx="890531" cy="104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http://strategy.hse.ru/data/2014/02/27/1329805947/4%D0%9A%D0%B8%D0%B4%D0%B8%D0%BC%D0%BE%D0%B2%D0%B0%D0%9A%D0%90_%D1%84%D0%BE%D1%82%D0%BE%20%D1%81%D0%BC.jpg.(136x170x123)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0"/>
          <a:stretch/>
        </p:blipFill>
        <p:spPr bwMode="auto">
          <a:xfrm>
            <a:off x="1187624" y="1628800"/>
            <a:ext cx="804018" cy="9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http://strategy.hse.ru/data/2014/10/28/1099448202/4_RM44635.JPG.(123x170x123)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15"/>
          <a:stretch/>
        </p:blipFill>
        <p:spPr bwMode="auto">
          <a:xfrm>
            <a:off x="623185" y="4021218"/>
            <a:ext cx="782238" cy="101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8" descr="http://strategy.hse.ru/data/2011/09/06/1266947504/novikov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027" y="2811604"/>
            <a:ext cx="818250" cy="99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strategy.hse.ru/data/2011/07/13/1214333039/parkacheva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 bwMode="auto">
          <a:xfrm>
            <a:off x="7308305" y="1526734"/>
            <a:ext cx="889092" cy="103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strategy.hse.ru/data/2013/11/11/1335049578/%D0%A1%D0%B5%D0%BC%D0%B5%D0%BD%D0%BE%D0%B2.jpg.(142x192x123)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9" b="7794"/>
          <a:stretch/>
        </p:blipFill>
        <p:spPr bwMode="auto">
          <a:xfrm>
            <a:off x="6030052" y="2780929"/>
            <a:ext cx="914834" cy="106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Назарова Инна Борисовна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96"/>
          <a:stretch/>
        </p:blipFill>
        <p:spPr bwMode="auto">
          <a:xfrm>
            <a:off x="6012160" y="1556792"/>
            <a:ext cx="914835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91880" y="2708920"/>
            <a:ext cx="230063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latin typeface="Arial Narrow"/>
                <a:cs typeface="Arial Narrow"/>
              </a:rPr>
              <a:t>Директор программы </a:t>
            </a:r>
            <a:r>
              <a:rPr lang="ru-RU" sz="1400" dirty="0" smtClean="0">
                <a:latin typeface="Arial Narrow"/>
                <a:cs typeface="Arial Narrow"/>
              </a:rPr>
              <a:t>развития</a:t>
            </a:r>
          </a:p>
          <a:p>
            <a:pPr algn="ctr"/>
            <a:r>
              <a:rPr lang="ru-RU" sz="1400" b="1" dirty="0">
                <a:latin typeface="Arial Narrow"/>
                <a:cs typeface="Arial Narrow"/>
              </a:rPr>
              <a:t>Карелина</a:t>
            </a:r>
          </a:p>
          <a:p>
            <a:pPr algn="ctr"/>
            <a:r>
              <a:rPr lang="ru-RU" sz="1400" b="1" dirty="0">
                <a:latin typeface="Arial Narrow"/>
                <a:cs typeface="Arial Narrow"/>
              </a:rPr>
              <a:t>Ирина Георгиевна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98896" y="5101338"/>
            <a:ext cx="3164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Arial Narrow"/>
                <a:cs typeface="Arial Narrow"/>
              </a:rPr>
              <a:t>Дирекция программы развития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38915" y="5163311"/>
            <a:ext cx="32655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 Narrow"/>
                <a:cs typeface="Arial Narrow"/>
              </a:rPr>
              <a:t>Аналитический центр</a:t>
            </a:r>
            <a:endParaRPr lang="ru-RU" dirty="0"/>
          </a:p>
        </p:txBody>
      </p:sp>
      <p:pic>
        <p:nvPicPr>
          <p:cNvPr id="1028" name="Picture 4" descr="http://strategy.hse.ru/data/2011/09/06/1266947464/vasil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5" y="2780929"/>
            <a:ext cx="900369" cy="109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35" t="9639" r="24911" b="65048"/>
          <a:stretch/>
        </p:blipFill>
        <p:spPr bwMode="auto">
          <a:xfrm>
            <a:off x="6033431" y="4012146"/>
            <a:ext cx="914834" cy="1073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9" r="6873"/>
          <a:stretch/>
        </p:blipFill>
        <p:spPr bwMode="auto">
          <a:xfrm>
            <a:off x="7325611" y="3993293"/>
            <a:ext cx="883063" cy="109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83568" y="566124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strategy@hse.ru</a:t>
            </a:r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012160" y="566124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ac@hse.ru</a:t>
            </a:r>
            <a:endParaRPr lang="ru-RU" b="1" dirty="0"/>
          </a:p>
        </p:txBody>
      </p:sp>
      <p:pic>
        <p:nvPicPr>
          <p:cNvPr id="18" name="Изображение 17" descr="Шабалин.jp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005064"/>
            <a:ext cx="1368152" cy="103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016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1187624" y="404664"/>
            <a:ext cx="7776864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 algn="ctr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000" b="1" dirty="0">
                <a:solidFill>
                  <a:srgbClr val="005AAB"/>
                </a:solidFill>
                <a:latin typeface="Arial Narrow"/>
                <a:ea typeface="+mj-ea"/>
                <a:cs typeface="Arial Narrow"/>
              </a:rPr>
              <a:t>Высшая школа экономики: этапы развития </a:t>
            </a:r>
            <a:endParaRPr lang="en-US" sz="3000" b="1" dirty="0">
              <a:solidFill>
                <a:srgbClr val="005AAB"/>
              </a:solidFill>
              <a:latin typeface="Arial Narrow"/>
              <a:ea typeface="+mj-ea"/>
              <a:cs typeface="Arial Narrow"/>
            </a:endParaRPr>
          </a:p>
          <a:p>
            <a:pPr hangingPunct="0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 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0" name="Номер слайда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7B09-9655-4234-BC42-1F31F0EC9EED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10" name="Изображение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" y="1328142"/>
            <a:ext cx="8963827" cy="488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1496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Изображение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738" y="3689216"/>
            <a:ext cx="8068252" cy="255387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82358" y="305716"/>
            <a:ext cx="7776864" cy="5232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800" b="1" dirty="0">
                <a:solidFill>
                  <a:srgbClr val="005AAB"/>
                </a:solidFill>
                <a:latin typeface="Arial Narrow"/>
                <a:ea typeface="+mj-ea"/>
                <a:cs typeface="Arial Narrow"/>
              </a:rPr>
              <a:t>Высшая школа экономики: рывок с низкого старта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82358" y="1365156"/>
            <a:ext cx="78541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buClr>
                <a:srgbClr val="1F497D"/>
              </a:buClr>
              <a:buSzPct val="120000"/>
            </a:pPr>
            <a:r>
              <a:rPr lang="ru-RU" sz="2000" i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Narrow" pitchFamily="34" charset="0"/>
                <a:cs typeface="Arial" pitchFamily="34" charset="0"/>
              </a:rPr>
              <a:t>«История ВШЭ уникальна для мировой системы высшего образования. </a:t>
            </a:r>
            <a:br>
              <a:rPr lang="ru-RU" sz="2000" i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Narrow" pitchFamily="34" charset="0"/>
                <a:cs typeface="Arial" pitchFamily="34" charset="0"/>
              </a:rPr>
            </a:br>
            <a:r>
              <a:rPr lang="ru-RU" sz="2000" i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Narrow" pitchFamily="34" charset="0"/>
                <a:cs typeface="Arial" pitchFamily="34" charset="0"/>
              </a:rPr>
              <a:t>Мир не знает прецедента, когда за 20 лет университет, возникший в развитой системе высшего образования, становится одним из ее лидеров»</a:t>
            </a:r>
          </a:p>
          <a:p>
            <a:pPr lvl="5" eaLnBrk="0" hangingPunct="0">
              <a:buClr>
                <a:srgbClr val="1F497D"/>
              </a:buClr>
              <a:buSzPct val="120000"/>
            </a:pP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Narrow" pitchFamily="34" charset="0"/>
                <a:cs typeface="Arial" pitchFamily="34" charset="0"/>
              </a:rPr>
              <a:t>	</a:t>
            </a:r>
            <a:r>
              <a:rPr lang="ru-RU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Narrow" pitchFamily="34" charset="0"/>
                <a:cs typeface="Arial" pitchFamily="34" charset="0"/>
              </a:rPr>
              <a:t>Филип </a:t>
            </a:r>
            <a:r>
              <a:rPr lang="ru-RU" sz="16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Arial Narrow" pitchFamily="34" charset="0"/>
                <a:cs typeface="Arial" pitchFamily="34" charset="0"/>
              </a:rPr>
              <a:t>Альтбах</a:t>
            </a:r>
            <a:r>
              <a:rPr lang="ru-RU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Narrow" pitchFamily="34" charset="0"/>
                <a:cs typeface="Arial" pitchFamily="34" charset="0"/>
              </a:rPr>
              <a:t>, руководитель Центра исследований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Narrow" pitchFamily="34" charset="0"/>
                <a:cs typeface="Arial" pitchFamily="34" charset="0"/>
              </a:rPr>
              <a:t>	</a:t>
            </a:r>
            <a:r>
              <a:rPr lang="ru-RU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Narrow" pitchFamily="34" charset="0"/>
                <a:cs typeface="Arial" pitchFamily="34" charset="0"/>
              </a:rPr>
              <a:t>международного высшего образования Бостонского колледжа</a:t>
            </a:r>
            <a:endParaRPr lang="ru-RU" sz="2000" b="1" dirty="0">
              <a:solidFill>
                <a:srgbClr val="FF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7B09-9655-4234-BC42-1F31F0EC9E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3284984"/>
            <a:ext cx="864096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 eaLnBrk="0" hangingPunct="0">
              <a:buClr>
                <a:srgbClr val="1F497D"/>
              </a:buClr>
              <a:buSzPct val="120000"/>
              <a:buFont typeface="Wingdings" charset="2"/>
              <a:buChar char="Ø"/>
            </a:pPr>
            <a:r>
              <a:rPr lang="ru-RU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1993 год </a:t>
            </a:r>
          </a:p>
          <a:p>
            <a:pPr lvl="1" eaLnBrk="0" hangingPunct="0">
              <a:buClr>
                <a:srgbClr val="1F497D"/>
              </a:buClr>
              <a:buSzPct val="120000"/>
            </a:pPr>
            <a:endParaRPr lang="ru-RU" b="1" dirty="0" smtClean="0">
              <a:solidFill>
                <a:prstClr val="black">
                  <a:lumMod val="85000"/>
                  <a:lumOff val="15000"/>
                </a:prstClr>
              </a:solidFill>
              <a:latin typeface="Arial Narrow" pitchFamily="34" charset="0"/>
              <a:cs typeface="Arial" pitchFamily="34" charset="0"/>
            </a:endParaRPr>
          </a:p>
          <a:p>
            <a:pPr lvl="1" eaLnBrk="0" hangingPunct="0">
              <a:buClr>
                <a:srgbClr val="1F497D"/>
              </a:buClr>
              <a:buSzPct val="120000"/>
            </a:pPr>
            <a:endParaRPr lang="ru-RU" b="1" dirty="0">
              <a:solidFill>
                <a:prstClr val="black">
                  <a:lumMod val="85000"/>
                  <a:lumOff val="15000"/>
                </a:prstClr>
              </a:solidFill>
              <a:latin typeface="Arial Narrow" pitchFamily="34" charset="0"/>
              <a:cs typeface="Arial" pitchFamily="34" charset="0"/>
            </a:endParaRPr>
          </a:p>
          <a:p>
            <a:pPr lvl="1" eaLnBrk="0" hangingPunct="0">
              <a:buClr>
                <a:srgbClr val="1F497D"/>
              </a:buClr>
              <a:buSzPct val="120000"/>
            </a:pPr>
            <a:endParaRPr lang="ru-RU" b="1" dirty="0" smtClean="0">
              <a:solidFill>
                <a:prstClr val="black">
                  <a:lumMod val="85000"/>
                  <a:lumOff val="15000"/>
                </a:prstClr>
              </a:solidFill>
              <a:latin typeface="Arial Narrow" pitchFamily="34" charset="0"/>
              <a:cs typeface="Arial" pitchFamily="34" charset="0"/>
            </a:endParaRPr>
          </a:p>
          <a:p>
            <a:pPr lvl="1" eaLnBrk="0" hangingPunct="0">
              <a:buClr>
                <a:srgbClr val="1F497D"/>
              </a:buClr>
              <a:buSzPct val="120000"/>
            </a:pPr>
            <a:endParaRPr lang="ru-RU" b="1" dirty="0">
              <a:solidFill>
                <a:prstClr val="black">
                  <a:lumMod val="85000"/>
                  <a:lumOff val="15000"/>
                </a:prstClr>
              </a:solidFill>
              <a:latin typeface="Arial Narrow" pitchFamily="34" charset="0"/>
              <a:cs typeface="Arial" pitchFamily="34" charset="0"/>
            </a:endParaRPr>
          </a:p>
          <a:p>
            <a:pPr lvl="1" eaLnBrk="0" hangingPunct="0">
              <a:spcBef>
                <a:spcPts val="600"/>
              </a:spcBef>
              <a:buClr>
                <a:srgbClr val="1F497D"/>
              </a:buClr>
              <a:buSzPct val="120000"/>
            </a:pPr>
            <a:r>
              <a:rPr lang="ru-RU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Narrow" pitchFamily="34" charset="0"/>
                <a:cs typeface="Arial" pitchFamily="34" charset="0"/>
              </a:rPr>
              <a:t> </a:t>
            </a:r>
            <a:endParaRPr lang="ru-RU" dirty="0">
              <a:solidFill>
                <a:prstClr val="black">
                  <a:lumMod val="85000"/>
                  <a:lumOff val="15000"/>
                </a:prstClr>
              </a:solidFill>
              <a:latin typeface="Arial Narrow" pitchFamily="34" charset="0"/>
              <a:cs typeface="Arial" pitchFamily="34" charset="0"/>
            </a:endParaRPr>
          </a:p>
          <a:p>
            <a:pPr marL="360000" indent="-360000" eaLnBrk="0" hangingPunct="0">
              <a:buClr>
                <a:srgbClr val="1F497D"/>
              </a:buClr>
              <a:buSzPct val="120000"/>
              <a:buFont typeface="Wingdings" charset="2"/>
              <a:buChar char="Ø"/>
            </a:pPr>
            <a:r>
              <a:rPr lang="ru-RU" sz="20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20</a:t>
            </a:r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13</a:t>
            </a:r>
            <a:r>
              <a:rPr lang="ru-RU" sz="20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 год</a:t>
            </a:r>
            <a:endParaRPr lang="ru-RU" sz="2000" b="1" dirty="0">
              <a:solidFill>
                <a:srgbClr val="FF0000"/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57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9632" y="404664"/>
            <a:ext cx="7776864" cy="5232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800" b="1" dirty="0">
                <a:solidFill>
                  <a:srgbClr val="005AAB"/>
                </a:solidFill>
                <a:latin typeface="Arial Narrow"/>
                <a:ea typeface="+mj-ea"/>
                <a:cs typeface="Arial Narrow"/>
              </a:rPr>
              <a:t>Высшая школа экономики: 2014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7B09-9655-4234-BC42-1F31F0EC9E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Изображение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667" y="1340768"/>
            <a:ext cx="8479813" cy="496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67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 smtClean="0">
                <a:latin typeface="Arial Narrow"/>
                <a:cs typeface="Arial Narrow"/>
              </a:rPr>
              <a:t>Программ</a:t>
            </a:r>
            <a:r>
              <a:rPr lang="ru-RU" sz="3000" b="1" dirty="0">
                <a:latin typeface="Arial Narrow"/>
                <a:cs typeface="Arial Narrow"/>
              </a:rPr>
              <a:t>а</a:t>
            </a:r>
            <a:r>
              <a:rPr lang="ru-RU" sz="3000" b="1" dirty="0" smtClean="0">
                <a:latin typeface="Arial Narrow"/>
                <a:cs typeface="Arial Narrow"/>
              </a:rPr>
              <a:t> развития ВШЭ</a:t>
            </a:r>
            <a:endParaRPr lang="ru-RU" sz="3000" b="1" dirty="0">
              <a:latin typeface="Arial Narrow"/>
              <a:cs typeface="Arial Narrow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7B09-9655-4234-BC42-1F31F0EC9E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Содержимое 2"/>
          <p:cNvSpPr txBox="1">
            <a:spLocks/>
          </p:cNvSpPr>
          <p:nvPr/>
        </p:nvSpPr>
        <p:spPr bwMode="auto">
          <a:xfrm>
            <a:off x="1259631" y="3457768"/>
            <a:ext cx="7668523" cy="2059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919" tIns="50960" rIns="101919" bIns="50960"/>
          <a:lstStyle/>
          <a:p>
            <a:pPr indent="-382196" eaLnBrk="0" hangingPunct="0">
              <a:defRPr/>
            </a:pPr>
            <a:r>
              <a:rPr lang="ru-RU" b="1" dirty="0">
                <a:solidFill>
                  <a:prstClr val="black"/>
                </a:solidFill>
                <a:latin typeface="Arial Narrow"/>
                <a:cs typeface="Arial Narrow"/>
              </a:rPr>
              <a:t>О</a:t>
            </a:r>
            <a:r>
              <a:rPr lang="ru-RU" b="1" dirty="0" smtClean="0">
                <a:solidFill>
                  <a:prstClr val="black"/>
                </a:solidFill>
                <a:latin typeface="Arial Narrow"/>
                <a:cs typeface="Arial Narrow"/>
              </a:rPr>
              <a:t>хватывает </a:t>
            </a:r>
            <a:r>
              <a:rPr lang="ru-RU" b="1" dirty="0">
                <a:solidFill>
                  <a:prstClr val="black"/>
                </a:solidFill>
                <a:latin typeface="Arial Narrow"/>
                <a:cs typeface="Arial Narrow"/>
              </a:rPr>
              <a:t>все виды деятельности университета: </a:t>
            </a:r>
            <a:endParaRPr lang="ru-RU" b="1" dirty="0" smtClean="0">
              <a:solidFill>
                <a:prstClr val="black"/>
              </a:solidFill>
              <a:latin typeface="Arial Narrow"/>
              <a:cs typeface="Arial Narrow"/>
            </a:endParaRPr>
          </a:p>
          <a:p>
            <a:pPr indent="-382196" eaLnBrk="0" hangingPunct="0">
              <a:defRPr/>
            </a:pPr>
            <a:r>
              <a:rPr lang="ru-RU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/>
                <a:ea typeface="ＭＳ Ｐゴシック"/>
                <a:cs typeface="Arial Narrow"/>
              </a:rPr>
              <a:t>образование</a:t>
            </a:r>
            <a:r>
              <a:rPr lang="ru-RU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/>
                <a:ea typeface="ＭＳ Ｐゴシック"/>
                <a:cs typeface="Arial Narrow"/>
              </a:rPr>
              <a:t>, научные исследования, кадровую политику, развитие инфраструктуры, распространение передовых знаний и практик в области социально-экономических наук.</a:t>
            </a:r>
          </a:p>
          <a:p>
            <a:pPr indent="-382196" eaLnBrk="0" hangingPunct="0">
              <a:defRPr/>
            </a:pPr>
            <a:endParaRPr lang="ru-RU" b="1" dirty="0" smtClean="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259632" y="1585560"/>
            <a:ext cx="7283997" cy="1224136"/>
          </a:xfrm>
          <a:prstGeom prst="rect">
            <a:avLst/>
          </a:prstGeom>
          <a:noFill/>
          <a:ln w="12700"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ea typeface="ＭＳ Ｐゴシック"/>
                <a:cs typeface="Arial Narrow"/>
              </a:rPr>
              <a:t>Программа развития НИУ ВШЭ </a:t>
            </a:r>
            <a:r>
              <a:rPr lang="ru-RU" sz="16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ea typeface="ＭＳ Ｐゴシック"/>
                <a:cs typeface="Arial Narrow"/>
              </a:rPr>
              <a:t>- это план действий, который призван обеспечить вхождение университета в число ведущих научно-образовательных центров мира и тем самым внести значительный вклад в развитие российского и глобального сообщества</a:t>
            </a:r>
            <a:r>
              <a:rPr lang="ru-RU" sz="1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ea typeface="ＭＳ Ｐゴシック"/>
                <a:cs typeface="Arial Narrow"/>
              </a:rPr>
              <a:t>.</a:t>
            </a:r>
            <a:endParaRPr lang="ru-RU" sz="1600" dirty="0">
              <a:solidFill>
                <a:prstClr val="black">
                  <a:lumMod val="95000"/>
                  <a:lumOff val="5000"/>
                </a:prstClr>
              </a:solidFill>
              <a:latin typeface="Arial Narrow"/>
              <a:ea typeface="ＭＳ Ｐゴシック"/>
              <a:cs typeface="Arial Narrow"/>
            </a:endParaRPr>
          </a:p>
        </p:txBody>
      </p:sp>
      <p:pic>
        <p:nvPicPr>
          <p:cNvPr id="27" name="Рисунок 26" descr="1395050749_Informati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47688" y="1556792"/>
            <a:ext cx="316800" cy="316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39" y="3544716"/>
            <a:ext cx="385192" cy="38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754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 smtClean="0">
                <a:latin typeface="Arial Narrow"/>
                <a:cs typeface="Arial Narrow"/>
              </a:rPr>
              <a:t>Цель Программ</a:t>
            </a:r>
            <a:r>
              <a:rPr lang="ru-RU" sz="3000" b="1" dirty="0">
                <a:latin typeface="Arial Narrow"/>
                <a:cs typeface="Arial Narrow"/>
              </a:rPr>
              <a:t>ы</a:t>
            </a:r>
            <a:r>
              <a:rPr lang="ru-RU" sz="3000" b="1" dirty="0" smtClean="0">
                <a:latin typeface="Arial Narrow"/>
                <a:cs typeface="Arial Narrow"/>
              </a:rPr>
              <a:t> развития ВШЭ</a:t>
            </a:r>
            <a:endParaRPr lang="ru-RU" sz="3000" b="1" dirty="0">
              <a:latin typeface="Arial Narrow"/>
              <a:cs typeface="Arial Narrow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7B09-9655-4234-BC42-1F31F0EC9E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Содержимое 2"/>
          <p:cNvSpPr txBox="1">
            <a:spLocks/>
          </p:cNvSpPr>
          <p:nvPr/>
        </p:nvSpPr>
        <p:spPr bwMode="auto">
          <a:xfrm>
            <a:off x="1259632" y="2996952"/>
            <a:ext cx="734481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919" tIns="50960" rIns="101919" bIns="50960"/>
          <a:lstStyle/>
          <a:p>
            <a:pPr indent="-382196" eaLnBrk="0" hangingPunct="0">
              <a:defRPr/>
            </a:pPr>
            <a:endParaRPr lang="ru-RU" b="1" dirty="0" smtClean="0">
              <a:solidFill>
                <a:prstClr val="black"/>
              </a:solidFill>
              <a:latin typeface="Arial Narrow"/>
              <a:cs typeface="Arial Narrow"/>
            </a:endParaRPr>
          </a:p>
          <a:p>
            <a:pPr indent="-382196" eaLnBrk="0" hangingPunct="0">
              <a:defRPr/>
            </a:pPr>
            <a:r>
              <a:rPr lang="ru-RU" b="1" dirty="0" smtClean="0">
                <a:solidFill>
                  <a:prstClr val="black"/>
                </a:solidFill>
                <a:latin typeface="Arial Narrow"/>
                <a:cs typeface="Arial Narrow"/>
              </a:rPr>
              <a:t>Основной </a:t>
            </a:r>
            <a:r>
              <a:rPr lang="ru-RU" b="1" dirty="0">
                <a:solidFill>
                  <a:prstClr val="black"/>
                </a:solidFill>
                <a:latin typeface="Arial Narrow"/>
                <a:cs typeface="Arial Narrow"/>
              </a:rPr>
              <a:t>индикатор успешности</a:t>
            </a:r>
            <a:r>
              <a:rPr lang="en-US" b="1" dirty="0">
                <a:solidFill>
                  <a:prstClr val="black"/>
                </a:solidFill>
                <a:latin typeface="Arial Narrow"/>
                <a:cs typeface="Arial Narrow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Arial Narrow"/>
                <a:cs typeface="Arial Narrow"/>
              </a:rPr>
              <a:t>Программы развития: </a:t>
            </a:r>
          </a:p>
          <a:p>
            <a:pPr indent="-382196" eaLnBrk="0" hangingPunct="0">
              <a:defRPr/>
            </a:pP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/>
                <a:ea typeface="ＭＳ Ｐゴシック"/>
                <a:cs typeface="Arial Narrow"/>
              </a:rPr>
              <a:t>конкурентоспособность университета по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/>
                <a:ea typeface="ＭＳ Ｐゴシック"/>
                <a:cs typeface="Arial Narrow"/>
              </a:rPr>
              <a:t> </a:t>
            </a: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/>
                <a:ea typeface="ＭＳ Ｐゴシック"/>
                <a:cs typeface="Arial Narrow"/>
              </a:rPr>
              <a:t>отношению к ведущим мировым научно-образовательным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/>
                <a:ea typeface="ＭＳ Ｐゴシック"/>
                <a:cs typeface="Arial Narrow"/>
              </a:rPr>
              <a:t> </a:t>
            </a: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/>
                <a:ea typeface="ＭＳ Ｐゴシック"/>
                <a:cs typeface="Arial Narrow"/>
              </a:rPr>
              <a:t>центрам в области экономических и социальных наук</a:t>
            </a:r>
          </a:p>
          <a:p>
            <a:pPr indent="-382196" eaLnBrk="0" hangingPunct="0">
              <a:defRPr/>
            </a:pPr>
            <a:endParaRPr lang="ru-RU" b="1" dirty="0" smtClean="0">
              <a:solidFill>
                <a:prstClr val="black"/>
              </a:solidFill>
              <a:latin typeface="Arial Narrow"/>
              <a:cs typeface="Arial Narrow"/>
            </a:endParaRPr>
          </a:p>
          <a:p>
            <a:r>
              <a:rPr lang="ru-RU" b="1" dirty="0" smtClean="0">
                <a:solidFill>
                  <a:prstClr val="black"/>
                </a:solidFill>
                <a:latin typeface="Arial Narrow"/>
                <a:cs typeface="Arial Narrow"/>
              </a:rPr>
              <a:t>Управление </a:t>
            </a:r>
            <a:r>
              <a:rPr lang="ru-RU" b="1" dirty="0">
                <a:solidFill>
                  <a:prstClr val="black"/>
                </a:solidFill>
                <a:latin typeface="Arial Narrow"/>
                <a:cs typeface="Arial Narrow"/>
              </a:rPr>
              <a:t>программой развития </a:t>
            </a: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/>
                <a:ea typeface="ＭＳ Ｐゴシック"/>
                <a:cs typeface="Arial Narrow"/>
              </a:rPr>
              <a:t>осуществляется на принципах открытости и коллегиальности. В качестве внешних наблюдателей и экспертов выступают ведущие представители мирового академического сообщества, федеральных и муниципальных органов власти России, бизнеса и общественности.</a:t>
            </a:r>
          </a:p>
          <a:p>
            <a:pPr indent="-382196" eaLnBrk="0" hangingPunct="0">
              <a:defRPr/>
            </a:pPr>
            <a:endParaRPr lang="ru-RU" dirty="0">
              <a:solidFill>
                <a:prstClr val="black">
                  <a:lumMod val="65000"/>
                  <a:lumOff val="35000"/>
                </a:prstClr>
              </a:solidFill>
              <a:latin typeface="Arial Narrow"/>
              <a:ea typeface="ＭＳ Ｐゴシック"/>
              <a:cs typeface="Arial Narrow"/>
            </a:endParaRPr>
          </a:p>
          <a:p>
            <a:pPr indent="-382196" eaLnBrk="0" hangingPunct="0">
              <a:defRPr/>
            </a:pPr>
            <a:endParaRPr lang="ru-RU" dirty="0" smtClean="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259632" y="1628800"/>
            <a:ext cx="7344816" cy="1224136"/>
          </a:xfrm>
          <a:prstGeom prst="rect">
            <a:avLst/>
          </a:prstGeom>
          <a:noFill/>
          <a:ln w="12700"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ea typeface="ＭＳ Ｐゴシック"/>
                <a:cs typeface="Arial Narrow"/>
              </a:rPr>
              <a:t>Цель : </a:t>
            </a:r>
            <a:r>
              <a:rPr lang="ru-RU" sz="1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ea typeface="ＭＳ Ｐゴシック"/>
                <a:cs typeface="Arial Narrow"/>
              </a:rPr>
              <a:t>создать </a:t>
            </a:r>
            <a:r>
              <a:rPr lang="ru-RU" sz="16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ea typeface="ＭＳ Ｐゴシック"/>
                <a:cs typeface="Arial Narrow"/>
              </a:rPr>
              <a:t>на базе ВШЭ передовой научно-образовательный, аналитический, консалтинговый и проектный центр  мирового класса в области социально-экономических наук, осуществляющий значительный практический вклад в инновационное развитие и глобальную конкурентоспособность России</a:t>
            </a:r>
          </a:p>
        </p:txBody>
      </p:sp>
      <p:pic>
        <p:nvPicPr>
          <p:cNvPr id="27" name="Рисунок 26" descr="1395050749_Informati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76456" y="1613379"/>
            <a:ext cx="316800" cy="316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40" y="3356992"/>
            <a:ext cx="385192" cy="38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2427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>
                <a:latin typeface="Arial Narrow"/>
                <a:cs typeface="Arial Narrow"/>
              </a:rPr>
              <a:t>Программы развития ВШЭ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7B09-9655-4234-BC42-1F31F0EC9E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69800" y="2132856"/>
            <a:ext cx="7776865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Arial Narrow" panose="020B0606020202030204" pitchFamily="34" charset="0"/>
              </a:rPr>
              <a:t>Программа </a:t>
            </a:r>
            <a:r>
              <a:rPr lang="ru-RU" sz="1400" b="1" dirty="0">
                <a:latin typeface="Arial Narrow" panose="020B0606020202030204" pitchFamily="34" charset="0"/>
              </a:rPr>
              <a:t>повышения конкурентоспособности среди ведущих мировых научно-образовательных центров (5-100) </a:t>
            </a:r>
            <a:r>
              <a:rPr lang="ru-RU" sz="1400" b="1" dirty="0" smtClean="0">
                <a:latin typeface="Arial Narrow" panose="020B0606020202030204" pitchFamily="34" charset="0"/>
              </a:rPr>
              <a:t> </a:t>
            </a:r>
            <a:r>
              <a:rPr lang="en-US" sz="1400" b="1" dirty="0" smtClean="0">
                <a:latin typeface="Arial Narrow" panose="020B0606020202030204" pitchFamily="34" charset="0"/>
              </a:rPr>
              <a:t>/</a:t>
            </a:r>
            <a:r>
              <a:rPr lang="ru-RU" sz="1400" b="1" dirty="0" smtClean="0">
                <a:latin typeface="Arial Narrow" panose="020B0606020202030204" pitchFamily="34" charset="0"/>
              </a:rPr>
              <a:t> 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2013-2020  </a:t>
            </a:r>
          </a:p>
          <a:p>
            <a:r>
              <a:rPr lang="en-US" sz="1400" dirty="0" smtClean="0">
                <a:solidFill>
                  <a:srgbClr val="595959"/>
                </a:solidFill>
                <a:latin typeface="Arial Narrow"/>
                <a:ea typeface="ＭＳ Ｐゴシック"/>
                <a:cs typeface="Arial Narrow"/>
              </a:rPr>
              <a:t>http</a:t>
            </a:r>
            <a:r>
              <a:rPr lang="en-US" sz="1400" dirty="0">
                <a:solidFill>
                  <a:srgbClr val="595959"/>
                </a:solidFill>
                <a:latin typeface="Arial Narrow"/>
                <a:ea typeface="ＭＳ Ｐゴシック"/>
                <a:cs typeface="Arial Narrow"/>
              </a:rPr>
              <a:t>://strategy.hse.ru/Concurent_2013</a:t>
            </a:r>
            <a:endParaRPr lang="ru-RU" sz="1400" dirty="0">
              <a:solidFill>
                <a:srgbClr val="595959"/>
              </a:solidFill>
              <a:latin typeface="Arial Narrow"/>
              <a:ea typeface="ＭＳ Ｐゴシック"/>
              <a:cs typeface="Arial Narrow"/>
            </a:endParaRPr>
          </a:p>
          <a:p>
            <a:r>
              <a:rPr lang="ru-RU" sz="1400" dirty="0">
                <a:solidFill>
                  <a:srgbClr val="575757"/>
                </a:solidFill>
                <a:latin typeface="Arial Narrow" panose="020B0606020202030204" pitchFamily="34" charset="0"/>
              </a:rPr>
              <a:t>	</a:t>
            </a:r>
            <a:r>
              <a:rPr lang="ru-RU" sz="1200" dirty="0">
                <a:solidFill>
                  <a:srgbClr val="595959"/>
                </a:solidFill>
                <a:latin typeface="Arial Narrow" panose="020B0606020202030204" pitchFamily="34" charset="0"/>
              </a:rPr>
              <a:t>2013 – </a:t>
            </a:r>
            <a:r>
              <a:rPr lang="ru-RU" sz="1200" dirty="0" smtClean="0">
                <a:solidFill>
                  <a:srgbClr val="595959"/>
                </a:solidFill>
                <a:latin typeface="Arial Narrow" panose="020B0606020202030204" pitchFamily="34" charset="0"/>
              </a:rPr>
              <a:t>2014: </a:t>
            </a:r>
            <a:r>
              <a:rPr lang="ru-RU" sz="1200" dirty="0">
                <a:solidFill>
                  <a:srgbClr val="595959"/>
                </a:solidFill>
                <a:latin typeface="Arial Narrow" panose="020B0606020202030204" pitchFamily="34" charset="0"/>
              </a:rPr>
              <a:t>9 596 млн руб., в т. ч. 1 542,4 млн руб. государственная  поддержка</a:t>
            </a:r>
          </a:p>
          <a:p>
            <a:r>
              <a:rPr lang="ru-RU" sz="1200" dirty="0">
                <a:solidFill>
                  <a:srgbClr val="595959"/>
                </a:solidFill>
                <a:latin typeface="Arial Narrow" panose="020B0606020202030204" pitchFamily="34" charset="0"/>
              </a:rPr>
              <a:t>	2015 – </a:t>
            </a:r>
            <a:r>
              <a:rPr lang="ru-RU" sz="1200" dirty="0" smtClean="0">
                <a:solidFill>
                  <a:srgbClr val="595959"/>
                </a:solidFill>
                <a:latin typeface="Arial Narrow" panose="020B0606020202030204" pitchFamily="34" charset="0"/>
              </a:rPr>
              <a:t>2017: </a:t>
            </a:r>
            <a:r>
              <a:rPr lang="ru-RU" sz="1200" dirty="0">
                <a:solidFill>
                  <a:srgbClr val="595959"/>
                </a:solidFill>
                <a:latin typeface="Arial Narrow" panose="020B0606020202030204" pitchFamily="34" charset="0"/>
              </a:rPr>
              <a:t>12 427 млн руб., в т. ч. 2 850 млн руб. государственная  поддержка (план)</a:t>
            </a:r>
          </a:p>
          <a:p>
            <a:r>
              <a:rPr lang="ru-RU" sz="1200" dirty="0">
                <a:solidFill>
                  <a:srgbClr val="595959"/>
                </a:solidFill>
                <a:latin typeface="Arial Narrow" panose="020B0606020202030204" pitchFamily="34" charset="0"/>
              </a:rPr>
              <a:t>	2018 – </a:t>
            </a:r>
            <a:r>
              <a:rPr lang="ru-RU" sz="1200" dirty="0" smtClean="0">
                <a:solidFill>
                  <a:srgbClr val="595959"/>
                </a:solidFill>
                <a:latin typeface="Arial Narrow" panose="020B0606020202030204" pitchFamily="34" charset="0"/>
              </a:rPr>
              <a:t>2020: </a:t>
            </a:r>
            <a:r>
              <a:rPr lang="ru-RU" sz="1200" dirty="0">
                <a:solidFill>
                  <a:srgbClr val="595959"/>
                </a:solidFill>
                <a:latin typeface="Arial Narrow" panose="020B0606020202030204" pitchFamily="34" charset="0"/>
              </a:rPr>
              <a:t>10 094 млн руб., в т. ч. 2 850 млн руб. государственная  поддержка (план)</a:t>
            </a:r>
          </a:p>
          <a:p>
            <a:endParaRPr lang="ru-RU" sz="1400" b="1" dirty="0" smtClean="0">
              <a:latin typeface="Arial Narrow" panose="020B0606020202030204" pitchFamily="34" charset="0"/>
            </a:endParaRPr>
          </a:p>
          <a:p>
            <a:r>
              <a:rPr lang="ru-RU" sz="1400" b="1" dirty="0" smtClean="0">
                <a:latin typeface="Arial Narrow" panose="020B0606020202030204" pitchFamily="34" charset="0"/>
              </a:rPr>
              <a:t>Программа </a:t>
            </a:r>
            <a:r>
              <a:rPr lang="ru-RU" sz="1400" b="1" dirty="0">
                <a:latin typeface="Arial Narrow" panose="020B0606020202030204" pitchFamily="34" charset="0"/>
              </a:rPr>
              <a:t>развития инновационной инфраструктуры (ПРИИ) </a:t>
            </a:r>
            <a:r>
              <a:rPr lang="en-US" sz="1400" b="1" dirty="0" smtClean="0">
                <a:latin typeface="Arial Narrow" panose="020B0606020202030204" pitchFamily="34" charset="0"/>
              </a:rPr>
              <a:t>/</a:t>
            </a:r>
            <a:r>
              <a:rPr lang="ru-RU" sz="1400" b="1" dirty="0" smtClean="0">
                <a:latin typeface="Arial Narrow" panose="020B0606020202030204" pitchFamily="34" charset="0"/>
              </a:rPr>
              <a:t>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2010-2012</a:t>
            </a:r>
          </a:p>
          <a:p>
            <a:r>
              <a:rPr lang="en-US" sz="1400" dirty="0">
                <a:solidFill>
                  <a:srgbClr val="595959"/>
                </a:solidFill>
                <a:latin typeface="Arial Narrow"/>
                <a:ea typeface="ＭＳ Ｐゴシック"/>
                <a:cs typeface="Arial Narrow"/>
              </a:rPr>
              <a:t>http://strategy.hse.ru/infr</a:t>
            </a:r>
            <a:endParaRPr lang="ru-RU" sz="1400" dirty="0">
              <a:solidFill>
                <a:srgbClr val="595959"/>
              </a:solidFill>
              <a:latin typeface="Arial Narrow"/>
              <a:ea typeface="ＭＳ Ｐゴシック"/>
              <a:cs typeface="Arial Narrow"/>
            </a:endParaRPr>
          </a:p>
          <a:p>
            <a:r>
              <a:rPr lang="ru-RU" sz="1400" dirty="0">
                <a:latin typeface="Arial Narrow" panose="020B0606020202030204" pitchFamily="34" charset="0"/>
              </a:rPr>
              <a:t>	</a:t>
            </a:r>
          </a:p>
          <a:p>
            <a:r>
              <a:rPr lang="ru-RU" sz="1400" b="1" dirty="0" smtClean="0">
                <a:latin typeface="Arial Narrow" panose="020B0606020202030204" pitchFamily="34" charset="0"/>
              </a:rPr>
              <a:t>Программа </a:t>
            </a:r>
            <a:r>
              <a:rPr lang="ru-RU" sz="1400" b="1" dirty="0">
                <a:latin typeface="Arial Narrow" panose="020B0606020202030204" pitchFamily="34" charset="0"/>
              </a:rPr>
              <a:t>развития ВШЭ как национального исследовательского университета (НИУ) </a:t>
            </a:r>
            <a:r>
              <a:rPr lang="en-US" sz="1400" b="1" dirty="0">
                <a:latin typeface="Arial Narrow" panose="020B0606020202030204" pitchFamily="34" charset="0"/>
              </a:rPr>
              <a:t>/</a:t>
            </a:r>
            <a:r>
              <a:rPr lang="ru-RU" sz="1400" b="1" dirty="0" smtClean="0">
                <a:latin typeface="Arial Narrow" panose="020B0606020202030204" pitchFamily="34" charset="0"/>
              </a:rPr>
              <a:t>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2009 - 2018 </a:t>
            </a:r>
            <a:r>
              <a:rPr lang="en-US" sz="1400" dirty="0">
                <a:solidFill>
                  <a:srgbClr val="595959"/>
                </a:solidFill>
                <a:latin typeface="Arial Narrow"/>
                <a:ea typeface="ＭＳ Ｐゴシック"/>
                <a:cs typeface="Arial Narrow"/>
              </a:rPr>
              <a:t>http://strategy.hse.ru/program18</a:t>
            </a:r>
            <a:r>
              <a:rPr lang="ru-RU" sz="1400" dirty="0">
                <a:solidFill>
                  <a:srgbClr val="595959"/>
                </a:solidFill>
                <a:latin typeface="Arial Narrow"/>
                <a:ea typeface="ＭＳ Ｐゴシック"/>
                <a:cs typeface="Arial Narrow"/>
              </a:rPr>
              <a:t> </a:t>
            </a:r>
          </a:p>
          <a:p>
            <a:r>
              <a:rPr lang="ru-RU" sz="1400" dirty="0">
                <a:latin typeface="Arial Narrow" panose="020B0606020202030204" pitchFamily="34" charset="0"/>
              </a:rPr>
              <a:t>	</a:t>
            </a:r>
            <a:r>
              <a:rPr lang="ru-RU" sz="1200" dirty="0">
                <a:solidFill>
                  <a:srgbClr val="595959"/>
                </a:solidFill>
                <a:latin typeface="Arial Narrow" panose="020B0606020202030204" pitchFamily="34" charset="0"/>
              </a:rPr>
              <a:t>Государственная поддержка  -  1541,177 млн руб. (до 2013 г.)</a:t>
            </a:r>
          </a:p>
          <a:p>
            <a:r>
              <a:rPr lang="ru-RU" sz="1200" dirty="0">
                <a:solidFill>
                  <a:srgbClr val="595959"/>
                </a:solidFill>
                <a:latin typeface="Arial Narrow" panose="020B0606020202030204" pitchFamily="34" charset="0"/>
              </a:rPr>
              <a:t>	Собственные средства -  358,603 млн руб.</a:t>
            </a:r>
          </a:p>
          <a:p>
            <a:endParaRPr lang="ru-RU" sz="1400" b="1" dirty="0" smtClean="0">
              <a:latin typeface="Arial Narrow" panose="020B0606020202030204" pitchFamily="34" charset="0"/>
            </a:endParaRPr>
          </a:p>
          <a:p>
            <a:r>
              <a:rPr lang="ru-RU" sz="1400" b="1" dirty="0" smtClean="0">
                <a:latin typeface="Arial Narrow" panose="020B0606020202030204" pitchFamily="34" charset="0"/>
              </a:rPr>
              <a:t>Инновационная </a:t>
            </a:r>
            <a:r>
              <a:rPr lang="ru-RU" sz="1400" b="1" dirty="0">
                <a:latin typeface="Arial Narrow" panose="020B0606020202030204" pitchFamily="34" charset="0"/>
              </a:rPr>
              <a:t>образовательная программа (ИОП</a:t>
            </a:r>
            <a:r>
              <a:rPr lang="ru-RU" sz="1400" b="1" dirty="0" smtClean="0">
                <a:latin typeface="Arial Narrow" panose="020B0606020202030204" pitchFamily="34" charset="0"/>
              </a:rPr>
              <a:t>)</a:t>
            </a:r>
            <a:r>
              <a:rPr lang="en-US" sz="1400" dirty="0">
                <a:latin typeface="Arial Narrow" panose="020B0606020202030204" pitchFamily="34" charset="0"/>
              </a:rPr>
              <a:t> </a:t>
            </a:r>
            <a:r>
              <a:rPr lang="en-US" sz="1400" b="1" dirty="0" smtClean="0">
                <a:latin typeface="Arial Narrow" panose="020B0606020202030204" pitchFamily="34" charset="0"/>
              </a:rPr>
              <a:t>/</a:t>
            </a:r>
            <a:r>
              <a:rPr lang="ru-RU" sz="1400" b="1" dirty="0" smtClean="0">
                <a:latin typeface="Arial Narrow" panose="020B0606020202030204" pitchFamily="34" charset="0"/>
              </a:rPr>
              <a:t>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20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06-2008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en-US" sz="1400" dirty="0">
                <a:solidFill>
                  <a:srgbClr val="595959"/>
                </a:solidFill>
                <a:latin typeface="Arial Narrow"/>
                <a:ea typeface="ＭＳ Ｐゴシック"/>
                <a:cs typeface="Arial Narrow"/>
              </a:rPr>
              <a:t>http://www.hse.ru/org/hse/innovation/</a:t>
            </a:r>
            <a:endParaRPr lang="ru-RU" sz="1400" dirty="0">
              <a:solidFill>
                <a:srgbClr val="595959"/>
              </a:solidFill>
              <a:latin typeface="Arial Narrow"/>
              <a:ea typeface="ＭＳ Ｐゴシック"/>
              <a:cs typeface="Arial Narrow"/>
            </a:endParaRPr>
          </a:p>
          <a:p>
            <a:r>
              <a:rPr lang="ru-RU" sz="1400" dirty="0">
                <a:latin typeface="Arial Narrow" panose="020B0606020202030204" pitchFamily="34" charset="0"/>
              </a:rPr>
              <a:t>	</a:t>
            </a:r>
            <a:r>
              <a:rPr lang="ru-RU" sz="1200" dirty="0">
                <a:solidFill>
                  <a:srgbClr val="595959"/>
                </a:solidFill>
                <a:latin typeface="Arial Narrow" panose="020B0606020202030204" pitchFamily="34" charset="0"/>
              </a:rPr>
              <a:t>Общее финансирование </a:t>
            </a:r>
            <a:r>
              <a:rPr lang="en-US" sz="1200" dirty="0">
                <a:solidFill>
                  <a:srgbClr val="595959"/>
                </a:solidFill>
                <a:latin typeface="Arial Narrow" panose="020B0606020202030204" pitchFamily="34" charset="0"/>
              </a:rPr>
              <a:t>– </a:t>
            </a:r>
            <a:r>
              <a:rPr lang="ru-RU" sz="1200" dirty="0">
                <a:solidFill>
                  <a:srgbClr val="595959"/>
                </a:solidFill>
                <a:latin typeface="Arial Narrow" panose="020B0606020202030204" pitchFamily="34" charset="0"/>
              </a:rPr>
              <a:t>556</a:t>
            </a:r>
            <a:r>
              <a:rPr lang="en-US" sz="1200" dirty="0">
                <a:solidFill>
                  <a:srgbClr val="595959"/>
                </a:solidFill>
                <a:latin typeface="Arial Narrow" panose="020B0606020202030204" pitchFamily="34" charset="0"/>
              </a:rPr>
              <a:t> </a:t>
            </a:r>
            <a:r>
              <a:rPr lang="ru-RU" sz="1200" dirty="0">
                <a:solidFill>
                  <a:srgbClr val="595959"/>
                </a:solidFill>
                <a:latin typeface="Arial Narrow" panose="020B0606020202030204" pitchFamily="34" charset="0"/>
              </a:rPr>
              <a:t>млн руб.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5580112" y="1439065"/>
            <a:ext cx="21602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39" y="2204864"/>
            <a:ext cx="241177" cy="2411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39" y="3645024"/>
            <a:ext cx="241177" cy="2411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39" y="4293096"/>
            <a:ext cx="241177" cy="2411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39" y="5301208"/>
            <a:ext cx="241177" cy="24117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901366" y="1298156"/>
            <a:ext cx="81722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Программа развития ВШЭ на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2009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- 2015 г. и до 2020 г.      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 Программа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развития ВШЭ до 2030 г.</a:t>
            </a:r>
          </a:p>
          <a:p>
            <a:r>
              <a:rPr lang="en-US" sz="1600" dirty="0">
                <a:solidFill>
                  <a:srgbClr val="595959"/>
                </a:solidFill>
                <a:latin typeface="Arial Narrow"/>
                <a:ea typeface="ＭＳ Ｐゴシック"/>
                <a:cs typeface="Arial Narrow"/>
              </a:rPr>
              <a:t>http://strategy.hse.ru/program20</a:t>
            </a:r>
            <a:endParaRPr lang="ru-RU" sz="1600" dirty="0">
              <a:solidFill>
                <a:srgbClr val="595959"/>
              </a:solidFill>
              <a:latin typeface="Arial Narrow"/>
              <a:ea typeface="ＭＳ Ｐゴシック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382351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1259633" y="376437"/>
            <a:ext cx="7704856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ru-RU" sz="3000" b="1" dirty="0">
                <a:solidFill>
                  <a:srgbClr val="005AAB"/>
                </a:solidFill>
                <a:latin typeface="Arial Narrow"/>
                <a:ea typeface="+mj-ea"/>
                <a:cs typeface="Arial Narrow"/>
              </a:rPr>
              <a:t>Стратегическая </a:t>
            </a:r>
            <a:r>
              <a:rPr lang="ru-RU" sz="3000" b="1" dirty="0" smtClean="0">
                <a:solidFill>
                  <a:srgbClr val="005AAB"/>
                </a:solidFill>
                <a:latin typeface="Arial Narrow"/>
                <a:ea typeface="+mj-ea"/>
                <a:cs typeface="Arial Narrow"/>
              </a:rPr>
              <a:t>цель программы 5-100</a:t>
            </a:r>
            <a:endParaRPr lang="ru-RU" sz="3000" b="1" dirty="0">
              <a:solidFill>
                <a:srgbClr val="005AAB"/>
              </a:solidFill>
              <a:latin typeface="Arial Narrow"/>
              <a:ea typeface="+mj-ea"/>
              <a:cs typeface="Arial Narrow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5745663" y="5053979"/>
            <a:ext cx="3011501" cy="859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 hangingPunct="0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ru-RU" sz="20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5948907" y="3100028"/>
            <a:ext cx="2943574" cy="119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 hangingPunct="0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ru-RU" sz="20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5720582" y="1641439"/>
            <a:ext cx="2676588" cy="859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 hangingPunct="0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ru-RU" sz="20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225522809"/>
              </p:ext>
            </p:extLst>
          </p:nvPr>
        </p:nvGraphicFramePr>
        <p:xfrm>
          <a:off x="1115616" y="1484784"/>
          <a:ext cx="7416824" cy="4429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707903" y="2852936"/>
            <a:ext cx="230425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 Narrow" pitchFamily="34" charset="0"/>
              </a:rPr>
              <a:t>Международное признание НИУ ВШЭ как ведущего исследовательского </a:t>
            </a:r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университета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2149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</TotalTime>
  <Words>1203</Words>
  <Application>Microsoft Office PowerPoint</Application>
  <PresentationFormat>Экран (4:3)</PresentationFormat>
  <Paragraphs>322</Paragraphs>
  <Slides>20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1_Тема Office</vt:lpstr>
      <vt:lpstr>2_Тема Office</vt:lpstr>
      <vt:lpstr>Презентация PowerPoint</vt:lpstr>
      <vt:lpstr>Содержание</vt:lpstr>
      <vt:lpstr>Презентация PowerPoint</vt:lpstr>
      <vt:lpstr>Презентация PowerPoint</vt:lpstr>
      <vt:lpstr>Презентация PowerPoint</vt:lpstr>
      <vt:lpstr>Программа развития ВШЭ</vt:lpstr>
      <vt:lpstr>Цель Программы развития ВШЭ</vt:lpstr>
      <vt:lpstr>Программы развития ВШЭ </vt:lpstr>
      <vt:lpstr>Презентация PowerPoint</vt:lpstr>
      <vt:lpstr>Позиции НИУ ВШЭ в рейтингах вузов в 2013-2014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5-100: Стратегическая инициатива 4  «Кадры исследовательского университета»</vt:lpstr>
      <vt:lpstr>Конкурсные механизмы для развития административного персонала</vt:lpstr>
      <vt:lpstr>Конкурсные механизмы для развития административного персонала</vt:lpstr>
      <vt:lpstr>Схема взаимодействия АЦ с подразделениями при подготовке информации об Университете</vt:lpstr>
      <vt:lpstr>Программа развития в лицах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развития НИУ ВШЭ</dc:title>
  <dc:creator>Кидимова К.А.</dc:creator>
  <cp:lastModifiedBy>user</cp:lastModifiedBy>
  <cp:revision>37</cp:revision>
  <dcterms:created xsi:type="dcterms:W3CDTF">2014-10-28T15:45:58Z</dcterms:created>
  <dcterms:modified xsi:type="dcterms:W3CDTF">2014-10-29T12:42:57Z</dcterms:modified>
</cp:coreProperties>
</file>