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59" r:id="rId3"/>
    <p:sldId id="740" r:id="rId4"/>
    <p:sldId id="745" r:id="rId5"/>
    <p:sldId id="742" r:id="rId6"/>
    <p:sldId id="739" r:id="rId7"/>
    <p:sldId id="741" r:id="rId8"/>
    <p:sldId id="743" r:id="rId9"/>
    <p:sldId id="746" r:id="rId10"/>
    <p:sldId id="747" r:id="rId11"/>
    <p:sldId id="258" r:id="rId12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CFF"/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4086" autoAdjust="0"/>
  </p:normalViewPr>
  <p:slideViewPr>
    <p:cSldViewPr snapToGrid="0" snapToObjects="1">
      <p:cViewPr varScale="1">
        <p:scale>
          <a:sx n="120" d="100"/>
          <a:sy n="120" d="100"/>
        </p:scale>
        <p:origin x="182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 snapToGrid="0" snapToObjects="1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48435-7698-4B25-A686-46142971055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A4C6F-CBA6-4F0B-A655-269DCA68EEC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500" b="1" i="0" u="none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u="none" dirty="0" smtClean="0"/>
            <a:t>Внедрение системы регулярной оптимизации административных бизнес-процессов ("система постоянных улучшений") (№ 5.2.2)</a:t>
          </a:r>
          <a:endParaRPr lang="ru-RU" sz="1800" dirty="0" smtClean="0"/>
        </a:p>
      </dgm:t>
    </dgm:pt>
    <dgm:pt modelId="{6BFE0CC0-34B1-487A-BC8C-08C8A664D586}" type="parTrans" cxnId="{D043F64B-4053-4F76-B854-4AAFD8B40C40}">
      <dgm:prSet/>
      <dgm:spPr/>
      <dgm:t>
        <a:bodyPr/>
        <a:lstStyle/>
        <a:p>
          <a:endParaRPr lang="ru-RU" sz="1800"/>
        </a:p>
      </dgm:t>
    </dgm:pt>
    <dgm:pt modelId="{F4FFA431-16EB-43AC-98B0-1357F8CA0A3D}" type="sibTrans" cxnId="{D043F64B-4053-4F76-B854-4AAFD8B40C40}">
      <dgm:prSet/>
      <dgm:spPr/>
      <dgm:t>
        <a:bodyPr/>
        <a:lstStyle/>
        <a:p>
          <a:endParaRPr lang="ru-RU" sz="1800"/>
        </a:p>
      </dgm:t>
    </dgm:pt>
    <dgm:pt modelId="{182A223F-54A9-401B-AEE4-BBB634D97222}">
      <dgm:prSet custT="1"/>
      <dgm:spPr/>
      <dgm:t>
        <a:bodyPr/>
        <a:lstStyle/>
        <a:p>
          <a:r>
            <a:rPr lang="ru-RU" sz="1800" b="1" i="0" u="none" dirty="0" smtClean="0">
              <a:solidFill>
                <a:srgbClr val="0070C0"/>
              </a:solidFill>
            </a:rPr>
            <a:t>Создание системы стимулирования эффективной деятельности административных подразделений ВШЭ на основе оценки качества их работы и результативной системы оплаты труда сотрудников (№ 4.3.2)</a:t>
          </a:r>
          <a:endParaRPr lang="ru-RU" sz="1800" dirty="0">
            <a:solidFill>
              <a:srgbClr val="0070C0"/>
            </a:solidFill>
          </a:endParaRPr>
        </a:p>
      </dgm:t>
    </dgm:pt>
    <dgm:pt modelId="{77FA56F6-3234-47DC-9E24-B0D4E1E7AF25}" type="parTrans" cxnId="{A4618367-1042-43B1-A0C9-2523CFAC5A20}">
      <dgm:prSet/>
      <dgm:spPr/>
      <dgm:t>
        <a:bodyPr/>
        <a:lstStyle/>
        <a:p>
          <a:endParaRPr lang="ru-RU" sz="1800"/>
        </a:p>
      </dgm:t>
    </dgm:pt>
    <dgm:pt modelId="{E8B338EC-02CA-4A3A-AF23-D9B4305837C7}" type="sibTrans" cxnId="{A4618367-1042-43B1-A0C9-2523CFAC5A20}">
      <dgm:prSet/>
      <dgm:spPr/>
      <dgm:t>
        <a:bodyPr/>
        <a:lstStyle/>
        <a:p>
          <a:endParaRPr lang="ru-RU" sz="1800"/>
        </a:p>
      </dgm:t>
    </dgm:pt>
    <dgm:pt modelId="{1C49E80A-CA39-4B37-8CC8-D8EBC8654329}">
      <dgm:prSet custT="1"/>
      <dgm:spPr/>
      <dgm:t>
        <a:bodyPr/>
        <a:lstStyle/>
        <a:p>
          <a:r>
            <a:rPr lang="ru-RU" sz="1800" b="1" i="0" u="none" dirty="0" smtClean="0">
              <a:solidFill>
                <a:srgbClr val="0070C0"/>
              </a:solidFill>
            </a:rPr>
            <a:t>Формирование механизмов эффективной мотивации руководящего состава и привлечение специалистов международного уровня на руководящие административные позиции (№ 4.3.1)</a:t>
          </a:r>
          <a:endParaRPr lang="ru-RU" sz="1800" dirty="0">
            <a:solidFill>
              <a:srgbClr val="0070C0"/>
            </a:solidFill>
          </a:endParaRPr>
        </a:p>
      </dgm:t>
    </dgm:pt>
    <dgm:pt modelId="{C7555A4A-ED99-4DDF-BCBD-13DE17BF80ED}" type="parTrans" cxnId="{E30BE008-BEAC-43CF-9A84-2AD38FC87B25}">
      <dgm:prSet/>
      <dgm:spPr/>
      <dgm:t>
        <a:bodyPr/>
        <a:lstStyle/>
        <a:p>
          <a:endParaRPr lang="ru-RU" sz="1800"/>
        </a:p>
      </dgm:t>
    </dgm:pt>
    <dgm:pt modelId="{EB04C42F-F6CC-46CC-8E30-A53BD712FB94}" type="sibTrans" cxnId="{E30BE008-BEAC-43CF-9A84-2AD38FC87B25}">
      <dgm:prSet/>
      <dgm:spPr/>
      <dgm:t>
        <a:bodyPr/>
        <a:lstStyle/>
        <a:p>
          <a:endParaRPr lang="ru-RU" sz="1800"/>
        </a:p>
      </dgm:t>
    </dgm:pt>
    <dgm:pt modelId="{DCDA9726-149F-4473-8101-094D51EA8197}">
      <dgm:prSet custT="1"/>
      <dgm:spPr/>
      <dgm:t>
        <a:bodyPr/>
        <a:lstStyle/>
        <a:p>
          <a:endParaRPr lang="ru-RU" sz="1000" b="1" i="0" u="none" dirty="0" smtClean="0">
            <a:solidFill>
              <a:srgbClr val="7030A0"/>
            </a:solidFill>
          </a:endParaRPr>
        </a:p>
        <a:p>
          <a:r>
            <a:rPr lang="ru-RU" sz="1800" b="1" i="0" u="none" dirty="0" smtClean="0">
              <a:solidFill>
                <a:srgbClr val="7030A0"/>
              </a:solidFill>
            </a:rPr>
            <a:t>Перевод административных сервисов в электронный формат (№ 5.2.3)</a:t>
          </a:r>
          <a:endParaRPr lang="ru-RU" sz="1800" dirty="0">
            <a:solidFill>
              <a:srgbClr val="7030A0"/>
            </a:solidFill>
          </a:endParaRPr>
        </a:p>
      </dgm:t>
    </dgm:pt>
    <dgm:pt modelId="{0A18736B-852B-47D2-8235-25B9048C9CB2}" type="parTrans" cxnId="{023AD2F8-1631-40CC-9BB0-95CE32208D67}">
      <dgm:prSet/>
      <dgm:spPr/>
      <dgm:t>
        <a:bodyPr/>
        <a:lstStyle/>
        <a:p>
          <a:endParaRPr lang="ru-RU" sz="1800"/>
        </a:p>
      </dgm:t>
    </dgm:pt>
    <dgm:pt modelId="{59F53F5C-3EC9-4FA8-A27F-4CCB480F7641}" type="sibTrans" cxnId="{023AD2F8-1631-40CC-9BB0-95CE32208D67}">
      <dgm:prSet/>
      <dgm:spPr/>
      <dgm:t>
        <a:bodyPr/>
        <a:lstStyle/>
        <a:p>
          <a:endParaRPr lang="ru-RU" sz="1800"/>
        </a:p>
      </dgm:t>
    </dgm:pt>
    <dgm:pt modelId="{68BE167F-F03A-486E-B7D4-F962D784C439}" type="pres">
      <dgm:prSet presAssocID="{79148435-7698-4B25-A686-46142971055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899095-CFB7-4F2E-A646-3F4C4E8EEAEE}" type="pres">
      <dgm:prSet presAssocID="{414A4C6F-CBA6-4F0B-A655-269DCA68EECB}" presName="thickLine" presStyleLbl="alignNode1" presStyleIdx="0" presStyleCnt="4"/>
      <dgm:spPr/>
    </dgm:pt>
    <dgm:pt modelId="{C24AA7C0-02E4-4B81-9FA2-9BFC16557360}" type="pres">
      <dgm:prSet presAssocID="{414A4C6F-CBA6-4F0B-A655-269DCA68EECB}" presName="horz1" presStyleCnt="0"/>
      <dgm:spPr/>
    </dgm:pt>
    <dgm:pt modelId="{A2FF062B-5626-4CB5-92ED-BCAB7C297AB9}" type="pres">
      <dgm:prSet presAssocID="{414A4C6F-CBA6-4F0B-A655-269DCA68EECB}" presName="tx1" presStyleLbl="revTx" presStyleIdx="0" presStyleCnt="4"/>
      <dgm:spPr/>
      <dgm:t>
        <a:bodyPr/>
        <a:lstStyle/>
        <a:p>
          <a:endParaRPr lang="ru-RU"/>
        </a:p>
      </dgm:t>
    </dgm:pt>
    <dgm:pt modelId="{A40C8BC4-7814-4F58-AC52-30221C256075}" type="pres">
      <dgm:prSet presAssocID="{414A4C6F-CBA6-4F0B-A655-269DCA68EECB}" presName="vert1" presStyleCnt="0"/>
      <dgm:spPr/>
    </dgm:pt>
    <dgm:pt modelId="{2426D6F7-C4E3-4912-8118-FB7FDB40B348}" type="pres">
      <dgm:prSet presAssocID="{182A223F-54A9-401B-AEE4-BBB634D97222}" presName="thickLine" presStyleLbl="alignNode1" presStyleIdx="1" presStyleCnt="4"/>
      <dgm:spPr/>
    </dgm:pt>
    <dgm:pt modelId="{3A2F8375-925D-4D49-B350-4C5A0933230B}" type="pres">
      <dgm:prSet presAssocID="{182A223F-54A9-401B-AEE4-BBB634D97222}" presName="horz1" presStyleCnt="0"/>
      <dgm:spPr/>
    </dgm:pt>
    <dgm:pt modelId="{01539F71-95ED-48B3-B093-6A17ED9F0CED}" type="pres">
      <dgm:prSet presAssocID="{182A223F-54A9-401B-AEE4-BBB634D97222}" presName="tx1" presStyleLbl="revTx" presStyleIdx="1" presStyleCnt="4"/>
      <dgm:spPr/>
      <dgm:t>
        <a:bodyPr/>
        <a:lstStyle/>
        <a:p>
          <a:endParaRPr lang="ru-RU"/>
        </a:p>
      </dgm:t>
    </dgm:pt>
    <dgm:pt modelId="{F299A8C4-9078-40A8-8C95-C75AFC46495D}" type="pres">
      <dgm:prSet presAssocID="{182A223F-54A9-401B-AEE4-BBB634D97222}" presName="vert1" presStyleCnt="0"/>
      <dgm:spPr/>
    </dgm:pt>
    <dgm:pt modelId="{0A1B09D1-7F86-4882-B9A4-7DBAE1484A24}" type="pres">
      <dgm:prSet presAssocID="{1C49E80A-CA39-4B37-8CC8-D8EBC8654329}" presName="thickLine" presStyleLbl="alignNode1" presStyleIdx="2" presStyleCnt="4"/>
      <dgm:spPr/>
    </dgm:pt>
    <dgm:pt modelId="{5B23AA21-4AAC-4A34-8CBC-7CC09AD27026}" type="pres">
      <dgm:prSet presAssocID="{1C49E80A-CA39-4B37-8CC8-D8EBC8654329}" presName="horz1" presStyleCnt="0"/>
      <dgm:spPr/>
    </dgm:pt>
    <dgm:pt modelId="{7FD143DD-2F35-4063-87E1-21BBE0611162}" type="pres">
      <dgm:prSet presAssocID="{1C49E80A-CA39-4B37-8CC8-D8EBC8654329}" presName="tx1" presStyleLbl="revTx" presStyleIdx="2" presStyleCnt="4"/>
      <dgm:spPr/>
      <dgm:t>
        <a:bodyPr/>
        <a:lstStyle/>
        <a:p>
          <a:endParaRPr lang="ru-RU"/>
        </a:p>
      </dgm:t>
    </dgm:pt>
    <dgm:pt modelId="{03B6A668-B4A4-41F3-A587-11040F107986}" type="pres">
      <dgm:prSet presAssocID="{1C49E80A-CA39-4B37-8CC8-D8EBC8654329}" presName="vert1" presStyleCnt="0"/>
      <dgm:spPr/>
    </dgm:pt>
    <dgm:pt modelId="{A8B12EA5-4447-48B8-AB27-24E57EB9CC2F}" type="pres">
      <dgm:prSet presAssocID="{DCDA9726-149F-4473-8101-094D51EA8197}" presName="thickLine" presStyleLbl="alignNode1" presStyleIdx="3" presStyleCnt="4"/>
      <dgm:spPr/>
    </dgm:pt>
    <dgm:pt modelId="{2058130A-D1C0-4B89-8D86-AA803EF2A914}" type="pres">
      <dgm:prSet presAssocID="{DCDA9726-149F-4473-8101-094D51EA8197}" presName="horz1" presStyleCnt="0"/>
      <dgm:spPr/>
    </dgm:pt>
    <dgm:pt modelId="{3C6239B0-F224-4FE7-A019-542D30119774}" type="pres">
      <dgm:prSet presAssocID="{DCDA9726-149F-4473-8101-094D51EA8197}" presName="tx1" presStyleLbl="revTx" presStyleIdx="3" presStyleCnt="4"/>
      <dgm:spPr/>
      <dgm:t>
        <a:bodyPr/>
        <a:lstStyle/>
        <a:p>
          <a:endParaRPr lang="ru-RU"/>
        </a:p>
      </dgm:t>
    </dgm:pt>
    <dgm:pt modelId="{D5D7316A-E3C7-46AC-B79C-2117D350E98B}" type="pres">
      <dgm:prSet presAssocID="{DCDA9726-149F-4473-8101-094D51EA8197}" presName="vert1" presStyleCnt="0"/>
      <dgm:spPr/>
    </dgm:pt>
  </dgm:ptLst>
  <dgm:cxnLst>
    <dgm:cxn modelId="{D043F64B-4053-4F76-B854-4AAFD8B40C40}" srcId="{79148435-7698-4B25-A686-461429710555}" destId="{414A4C6F-CBA6-4F0B-A655-269DCA68EECB}" srcOrd="0" destOrd="0" parTransId="{6BFE0CC0-34B1-487A-BC8C-08C8A664D586}" sibTransId="{F4FFA431-16EB-43AC-98B0-1357F8CA0A3D}"/>
    <dgm:cxn modelId="{023AD2F8-1631-40CC-9BB0-95CE32208D67}" srcId="{79148435-7698-4B25-A686-461429710555}" destId="{DCDA9726-149F-4473-8101-094D51EA8197}" srcOrd="3" destOrd="0" parTransId="{0A18736B-852B-47D2-8235-25B9048C9CB2}" sibTransId="{59F53F5C-3EC9-4FA8-A27F-4CCB480F7641}"/>
    <dgm:cxn modelId="{A4618367-1042-43B1-A0C9-2523CFAC5A20}" srcId="{79148435-7698-4B25-A686-461429710555}" destId="{182A223F-54A9-401B-AEE4-BBB634D97222}" srcOrd="1" destOrd="0" parTransId="{77FA56F6-3234-47DC-9E24-B0D4E1E7AF25}" sibTransId="{E8B338EC-02CA-4A3A-AF23-D9B4305837C7}"/>
    <dgm:cxn modelId="{5AECB545-0D30-4289-87FD-05363108AEDB}" type="presOf" srcId="{79148435-7698-4B25-A686-461429710555}" destId="{68BE167F-F03A-486E-B7D4-F962D784C439}" srcOrd="0" destOrd="0" presId="urn:microsoft.com/office/officeart/2008/layout/LinedList"/>
    <dgm:cxn modelId="{FAFAFB60-D657-4A31-BB4B-1F557F8D23C7}" type="presOf" srcId="{182A223F-54A9-401B-AEE4-BBB634D97222}" destId="{01539F71-95ED-48B3-B093-6A17ED9F0CED}" srcOrd="0" destOrd="0" presId="urn:microsoft.com/office/officeart/2008/layout/LinedList"/>
    <dgm:cxn modelId="{E30BE008-BEAC-43CF-9A84-2AD38FC87B25}" srcId="{79148435-7698-4B25-A686-461429710555}" destId="{1C49E80A-CA39-4B37-8CC8-D8EBC8654329}" srcOrd="2" destOrd="0" parTransId="{C7555A4A-ED99-4DDF-BCBD-13DE17BF80ED}" sibTransId="{EB04C42F-F6CC-46CC-8E30-A53BD712FB94}"/>
    <dgm:cxn modelId="{C16D496F-0962-42D3-918E-D0D56C39E4EF}" type="presOf" srcId="{1C49E80A-CA39-4B37-8CC8-D8EBC8654329}" destId="{7FD143DD-2F35-4063-87E1-21BBE0611162}" srcOrd="0" destOrd="0" presId="urn:microsoft.com/office/officeart/2008/layout/LinedList"/>
    <dgm:cxn modelId="{C6DA4F14-9F64-43FE-8E53-B61EE12FC8E4}" type="presOf" srcId="{DCDA9726-149F-4473-8101-094D51EA8197}" destId="{3C6239B0-F224-4FE7-A019-542D30119774}" srcOrd="0" destOrd="0" presId="urn:microsoft.com/office/officeart/2008/layout/LinedList"/>
    <dgm:cxn modelId="{7BFD2A39-C0C6-4E4F-8D04-B8C85A91C7EB}" type="presOf" srcId="{414A4C6F-CBA6-4F0B-A655-269DCA68EECB}" destId="{A2FF062B-5626-4CB5-92ED-BCAB7C297AB9}" srcOrd="0" destOrd="0" presId="urn:microsoft.com/office/officeart/2008/layout/LinedList"/>
    <dgm:cxn modelId="{6353E648-3D0D-4507-A416-56E64779DD9A}" type="presParOf" srcId="{68BE167F-F03A-486E-B7D4-F962D784C439}" destId="{A9899095-CFB7-4F2E-A646-3F4C4E8EEAEE}" srcOrd="0" destOrd="0" presId="urn:microsoft.com/office/officeart/2008/layout/LinedList"/>
    <dgm:cxn modelId="{B53418B0-AD5E-4F6E-B496-74E35F3E5EE1}" type="presParOf" srcId="{68BE167F-F03A-486E-B7D4-F962D784C439}" destId="{C24AA7C0-02E4-4B81-9FA2-9BFC16557360}" srcOrd="1" destOrd="0" presId="urn:microsoft.com/office/officeart/2008/layout/LinedList"/>
    <dgm:cxn modelId="{46F8DF2C-C548-4DB1-A013-49D3031FCA51}" type="presParOf" srcId="{C24AA7C0-02E4-4B81-9FA2-9BFC16557360}" destId="{A2FF062B-5626-4CB5-92ED-BCAB7C297AB9}" srcOrd="0" destOrd="0" presId="urn:microsoft.com/office/officeart/2008/layout/LinedList"/>
    <dgm:cxn modelId="{AF1C6197-0A48-4BC2-92D0-AA5FFBC79DE4}" type="presParOf" srcId="{C24AA7C0-02E4-4B81-9FA2-9BFC16557360}" destId="{A40C8BC4-7814-4F58-AC52-30221C256075}" srcOrd="1" destOrd="0" presId="urn:microsoft.com/office/officeart/2008/layout/LinedList"/>
    <dgm:cxn modelId="{EF1E5939-26B7-42AA-879F-D761D33BAE8E}" type="presParOf" srcId="{68BE167F-F03A-486E-B7D4-F962D784C439}" destId="{2426D6F7-C4E3-4912-8118-FB7FDB40B348}" srcOrd="2" destOrd="0" presId="urn:microsoft.com/office/officeart/2008/layout/LinedList"/>
    <dgm:cxn modelId="{0C356ACD-7822-4B70-8486-16910BB88260}" type="presParOf" srcId="{68BE167F-F03A-486E-B7D4-F962D784C439}" destId="{3A2F8375-925D-4D49-B350-4C5A0933230B}" srcOrd="3" destOrd="0" presId="urn:microsoft.com/office/officeart/2008/layout/LinedList"/>
    <dgm:cxn modelId="{5F7649B9-9AEA-4CB5-BECA-73D4A7F1AC96}" type="presParOf" srcId="{3A2F8375-925D-4D49-B350-4C5A0933230B}" destId="{01539F71-95ED-48B3-B093-6A17ED9F0CED}" srcOrd="0" destOrd="0" presId="urn:microsoft.com/office/officeart/2008/layout/LinedList"/>
    <dgm:cxn modelId="{CC9C920B-CACD-4393-9237-D0EBDEF84F07}" type="presParOf" srcId="{3A2F8375-925D-4D49-B350-4C5A0933230B}" destId="{F299A8C4-9078-40A8-8C95-C75AFC46495D}" srcOrd="1" destOrd="0" presId="urn:microsoft.com/office/officeart/2008/layout/LinedList"/>
    <dgm:cxn modelId="{A16094DC-18F5-486A-B231-D9B9D0AD2997}" type="presParOf" srcId="{68BE167F-F03A-486E-B7D4-F962D784C439}" destId="{0A1B09D1-7F86-4882-B9A4-7DBAE1484A24}" srcOrd="4" destOrd="0" presId="urn:microsoft.com/office/officeart/2008/layout/LinedList"/>
    <dgm:cxn modelId="{73E67C75-714C-43E6-9F18-D49F6CEF4479}" type="presParOf" srcId="{68BE167F-F03A-486E-B7D4-F962D784C439}" destId="{5B23AA21-4AAC-4A34-8CBC-7CC09AD27026}" srcOrd="5" destOrd="0" presId="urn:microsoft.com/office/officeart/2008/layout/LinedList"/>
    <dgm:cxn modelId="{9191EC2E-023D-43AB-8F94-C6FC866A9D49}" type="presParOf" srcId="{5B23AA21-4AAC-4A34-8CBC-7CC09AD27026}" destId="{7FD143DD-2F35-4063-87E1-21BBE0611162}" srcOrd="0" destOrd="0" presId="urn:microsoft.com/office/officeart/2008/layout/LinedList"/>
    <dgm:cxn modelId="{1FD97FF6-DB9E-445E-B16A-DF44A59B730A}" type="presParOf" srcId="{5B23AA21-4AAC-4A34-8CBC-7CC09AD27026}" destId="{03B6A668-B4A4-41F3-A587-11040F107986}" srcOrd="1" destOrd="0" presId="urn:microsoft.com/office/officeart/2008/layout/LinedList"/>
    <dgm:cxn modelId="{59039147-C5D5-4C81-A40F-4434DF88AD1D}" type="presParOf" srcId="{68BE167F-F03A-486E-B7D4-F962D784C439}" destId="{A8B12EA5-4447-48B8-AB27-24E57EB9CC2F}" srcOrd="6" destOrd="0" presId="urn:microsoft.com/office/officeart/2008/layout/LinedList"/>
    <dgm:cxn modelId="{6F200749-3C5F-456F-86EB-9B15FFDC4779}" type="presParOf" srcId="{68BE167F-F03A-486E-B7D4-F962D784C439}" destId="{2058130A-D1C0-4B89-8D86-AA803EF2A914}" srcOrd="7" destOrd="0" presId="urn:microsoft.com/office/officeart/2008/layout/LinedList"/>
    <dgm:cxn modelId="{5A721718-AE5A-4C72-B02D-6B0EB407CCC9}" type="presParOf" srcId="{2058130A-D1C0-4B89-8D86-AA803EF2A914}" destId="{3C6239B0-F224-4FE7-A019-542D30119774}" srcOrd="0" destOrd="0" presId="urn:microsoft.com/office/officeart/2008/layout/LinedList"/>
    <dgm:cxn modelId="{536DB0B3-8266-44CF-98FB-582882B5B2A0}" type="presParOf" srcId="{2058130A-D1C0-4B89-8D86-AA803EF2A914}" destId="{D5D7316A-E3C7-46AC-B79C-2117D350E9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8161B88-1F23-4362-9E73-42561DC384A1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0A7B4CE-AD99-45CD-A509-D7D984EC6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31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19CA90-0238-4453-96CE-0C39E009C304}" type="datetimeFigureOut">
              <a:rPr lang="ru-RU"/>
              <a:pPr>
                <a:defRPr/>
              </a:pPr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A9A117D-F784-4E89-88B8-88EAA3C97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790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0D323-CED5-4F3E-9541-B39BA6C1C124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1D74-EBE6-45CA-98A8-7DD60E63C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8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FC78-1A2A-480B-A53A-1DCCF68CBB81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2375-D700-4035-AFA1-3614F7617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8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C221-76D0-4216-BDA1-21965DE5E4C3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F16DE-702A-4600-8C07-D0E3A6039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5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249A8-17E8-4F95-A287-4A400D5223F3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0D30-CAB1-49A5-86FE-9241AC4EE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E64D3-3B73-4D92-8682-FD5E23FF3870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4039-DEAA-40DE-9D90-95F33FB24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2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4471-D759-4F11-AE2E-97B7923CCF7D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F4B2-B724-45E8-9D49-08D703A3F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B0995-56E7-4C56-B597-46945FBB837D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C3F5-12B1-4C78-87E1-37AB1ACD1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3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54B3-CAD7-451B-B9FC-9F6A7DE0FCD0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0D4D-CDF0-4D5A-B914-A17A6A808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0EEF-810D-4002-8A2D-B102A97E8B0F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4492-4C9E-4859-9823-1BF45B772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FBC28-29D3-42F7-B7A6-742E4669DFEB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EE86-398F-4D65-A01F-F39B7D88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2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8406-C2C4-41EB-BEDF-3A444ED54CE5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CA88-C84F-4188-91CD-E8970457D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4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8B886C7-8941-4CCB-ADC0-B1BCDA013349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4050AA7-7171-43E6-AD1C-B25DDE2BB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717674"/>
            <a:ext cx="7772400" cy="2959177"/>
          </a:xfrm>
        </p:spPr>
        <p:txBody>
          <a:bodyPr/>
          <a:lstStyle/>
          <a:p>
            <a:r>
              <a:rPr lang="ru-RU" sz="2800" dirty="0" smtClean="0"/>
              <a:t>Новые вызовы университетским администраторам:</a:t>
            </a:r>
            <a:br>
              <a:rPr lang="ru-RU" sz="2800" dirty="0" smtClean="0"/>
            </a:br>
            <a:r>
              <a:rPr lang="ru-RU" sz="2400" dirty="0" smtClean="0">
                <a:solidFill>
                  <a:srgbClr val="0070C0"/>
                </a:solidFill>
              </a:rPr>
              <a:t>- Направления и проблемы развития административных подразделений современного исследовательского университета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7030A0"/>
                </a:solidFill>
              </a:rPr>
              <a:t>- Требования по клиент-ориентированности административного персонала</a:t>
            </a:r>
            <a:endParaRPr lang="ru-RU" sz="2400" b="1" dirty="0" smtClean="0">
              <a:solidFill>
                <a:srgbClr val="7030A0"/>
              </a:solidFill>
              <a:ea typeface="ＭＳ Ｐゴシック" pitchFamily="34" charset="-128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5376863"/>
            <a:ext cx="6400800" cy="908050"/>
          </a:xfrm>
        </p:spPr>
        <p:txBody>
          <a:bodyPr/>
          <a:lstStyle/>
          <a:p>
            <a:pPr eaLnBrk="1" hangingPunct="1"/>
            <a:endParaRPr kumimoji="1" lang="ru-RU" sz="1400" dirty="0" smtClean="0">
              <a:solidFill>
                <a:srgbClr val="000066"/>
              </a:solidFill>
              <a:latin typeface="Myriad Pro" pitchFamily="34" charset="0"/>
              <a:ea typeface="ＭＳ Ｐゴシック" pitchFamily="34" charset="-128"/>
            </a:endParaRPr>
          </a:p>
          <a:p>
            <a:pPr eaLnBrk="1" hangingPunct="1"/>
            <a:endParaRPr kumimoji="1" lang="ru-RU" sz="1400" dirty="0" smtClean="0">
              <a:solidFill>
                <a:srgbClr val="000066"/>
              </a:solidFill>
              <a:latin typeface="Myriad Pro" pitchFamily="34" charset="0"/>
              <a:ea typeface="ＭＳ Ｐゴシック" pitchFamily="34" charset="-128"/>
            </a:endParaRPr>
          </a:p>
          <a:p>
            <a:pPr eaLnBrk="1" hangingPunct="1"/>
            <a:endParaRPr kumimoji="1" lang="ru-RU" sz="1400" dirty="0" smtClean="0">
              <a:solidFill>
                <a:srgbClr val="000066"/>
              </a:solidFill>
              <a:latin typeface="Myriad Pro" pitchFamily="34" charset="0"/>
              <a:ea typeface="ＭＳ Ｐゴシック" pitchFamily="34" charset="-128"/>
            </a:endParaRP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800" b="1" dirty="0" smtClean="0">
                <a:solidFill>
                  <a:schemeClr val="bg1"/>
                </a:solidFill>
              </a:rPr>
              <a:t>Адаптационный семинар </a:t>
            </a:r>
            <a:r>
              <a:rPr lang="ru-RU" sz="800" b="1" dirty="0">
                <a:solidFill>
                  <a:schemeClr val="bg1"/>
                </a:solidFill>
              </a:rPr>
              <a:t>для новых сотрудников административных подразделений </a:t>
            </a:r>
            <a:r>
              <a:rPr lang="ru-RU" sz="800" b="1" dirty="0" smtClean="0">
                <a:solidFill>
                  <a:schemeClr val="bg1"/>
                </a:solidFill>
              </a:rPr>
              <a:t>НИУ ВШЭ</a:t>
            </a:r>
            <a:endParaRPr lang="ru-RU" sz="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sz="800" b="1" dirty="0" smtClean="0">
                <a:solidFill>
                  <a:schemeClr val="bg1"/>
                </a:solidFill>
              </a:rPr>
              <a:t>Высшая </a:t>
            </a:r>
            <a:r>
              <a:rPr lang="ru-RU" sz="800" b="1" dirty="0">
                <a:solidFill>
                  <a:schemeClr val="bg1"/>
                </a:solidFill>
              </a:rPr>
              <a:t>школа экономики, Москва, </a:t>
            </a:r>
            <a:r>
              <a:rPr lang="ru-RU" sz="800" b="1" dirty="0" smtClean="0">
                <a:solidFill>
                  <a:schemeClr val="bg1"/>
                </a:solidFill>
              </a:rPr>
              <a:t>октябрь 2014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800" b="1" dirty="0" smtClean="0">
                <a:solidFill>
                  <a:schemeClr val="bg1"/>
                </a:solidFill>
              </a:rPr>
              <a:t> </a:t>
            </a:r>
            <a:endParaRPr kumimoji="1" lang="ru-RU" sz="8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1614" y="5095392"/>
            <a:ext cx="5708650" cy="770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			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Елисеенко</a:t>
            </a:r>
            <a:r>
              <a:rPr lang="ru-RU" sz="1600" b="1" dirty="0" smtClean="0">
                <a:solidFill>
                  <a:schemeClr val="tx2"/>
                </a:solidFill>
                <a:cs typeface="ＭＳ Ｐゴシック" charset="-128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Владимир Феликсович</a:t>
            </a:r>
          </a:p>
          <a:p>
            <a:pPr algn="r" eaLnBrk="1" hangingPunct="1">
              <a:lnSpc>
                <a:spcPct val="90000"/>
              </a:lnSpc>
            </a:pP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иректор – руководитель аппарата</a:t>
            </a:r>
            <a:endParaRPr lang="ru-RU" sz="1100" b="1" dirty="0">
              <a:solidFill>
                <a:schemeClr val="tx2">
                  <a:lumMod val="75000"/>
                </a:schemeClr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ＭＳ Ｐゴシック" charset="-128"/>
              </a:rPr>
              <a:t> </a:t>
            </a:r>
            <a:endParaRPr lang="ru-RU" sz="1100" b="1" dirty="0">
              <a:solidFill>
                <a:schemeClr val="tx2">
                  <a:lumMod val="75000"/>
                </a:schemeClr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Что предстоит изменить в деятельности административных подразделений (2)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8980" y="1331851"/>
            <a:ext cx="4609908" cy="549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 ближайшего будущего: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7335" y="1881316"/>
            <a:ext cx="7818120" cy="279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Инвентаризация совокупности университетских сервисов, создание реестра университетских сервисов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Инвентаризация текущей электронной зрелости электронных университетских сервисов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Запуск единого сайта университетских сервисов НИУ ВШЭ, с возможностью участия сотрудников в оценке и повышении качества административных процессов, размещение информации обо всех университетских сервисах на едином сайте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59038"/>
              </p:ext>
            </p:extLst>
          </p:nvPr>
        </p:nvGraphicFramePr>
        <p:xfrm>
          <a:off x="433443" y="4702247"/>
          <a:ext cx="8352929" cy="1669451"/>
        </p:xfrm>
        <a:graphic>
          <a:graphicData uri="http://schemas.openxmlformats.org/drawingml/2006/table">
            <a:tbl>
              <a:tblPr/>
              <a:tblGrid>
                <a:gridCol w="1139197"/>
                <a:gridCol w="2910490"/>
                <a:gridCol w="4303242"/>
              </a:tblGrid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Стратегические инициативы (СИ)/ Проекты/Мероприятия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F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Показатель результативности (наименование и единица измерения)</a:t>
                      </a: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FD5"/>
                    </a:solidFill>
                  </a:tcPr>
                </a:tc>
              </a:tr>
              <a:tr h="120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 5.2.       </a:t>
                      </a:r>
                      <a:endParaRPr lang="ru-RU" sz="11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Оптимизация административных процессов </a:t>
                      </a:r>
                      <a:endParaRPr lang="ru-RU" sz="11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5.2.2.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Внедрение системы регулярной оптимизации административных бизнес-процессов ("система постоянных улучшений")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latin typeface="Times New Roman"/>
                          <a:ea typeface="Times New Roman"/>
                          <a:cs typeface="Times New Roman"/>
                        </a:rPr>
                        <a:t>Доля положительных оценок работниками университета качества административных процессов, %</a:t>
                      </a:r>
                      <a:endParaRPr lang="ru-RU" sz="11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5.2.3.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Перевод административных сервисов в электронный формат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административных сервисов, оказываемых в электронном формате, ед. (на конец периода)</a:t>
                      </a:r>
                      <a:endParaRPr lang="ru-RU" sz="11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033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Трансформация НИУ ВШЭ в исследовательский университет мирового уровня: получится ли?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61448"/>
              </p:ext>
            </p:extLst>
          </p:nvPr>
        </p:nvGraphicFramePr>
        <p:xfrm>
          <a:off x="1066800" y="2113287"/>
          <a:ext cx="7121236" cy="3707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480"/>
                <a:gridCol w="3661756"/>
              </a:tblGrid>
              <a:tr h="7130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Факторы, способствующие…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Факторы, препятствующие…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130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anchor="ctr"/>
                </a:tc>
              </a:tr>
              <a:tr h="7130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anchor="ctr"/>
                </a:tc>
              </a:tr>
              <a:tr h="85563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anchor="ctr"/>
                </a:tc>
              </a:tr>
              <a:tr h="7130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?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02336" y="1426464"/>
            <a:ext cx="3337560" cy="5212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/>
              <a:t>студенты со всего мира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НПР со всего мира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5961062"/>
            <a:ext cx="8440356" cy="39642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Комфортность образовательной и научной среды является ключевым фактором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Комфортность среды -  о чём речь? (1)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2576" y="1216503"/>
            <a:ext cx="8751252" cy="5234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Базовые кадровые вопросы (прием, перевод, увольнение)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Персональные кадровые вопросы (отпуск, больничный, справки и т.д.)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командировок и отчетность по ним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конкурса на замещение должности ППС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Прохождение аттестации ППС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Вопросы, связанные с социальным пакетом (ДМС, льготные путевки, скидки на обучение и т.д.)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размещения и перемещения сотрудников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снабжение сотрудников/рабочих мест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Исходящая академическая мобильность (участие в конференциях, форумах, семинарах)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во внутренних конкурсах, связанных с учебным процессом (ФОИ)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во внутренних конкурсах, связанных с фундаментальной наукой (ЦФИ)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по прикладной науке (Научный фонд)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Поддержка участия сотрудников во внешних конкурсах (НИР, услуги)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Приглашение иностранного (внешнего) сотрудника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Пользование библиотекой (оформление читательского билета, доступ к электронным ресурсам и т.д.)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Получение и пользование компьютерной техникой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Получение поддержки при пользовании корпоративными системами (LMS, СДОУ, АСАВ, ИС-ПРО, портал и т.д.)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ИКТ-поддержка (установка программного обеспечения, поддержка пользователей)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по программам, которые оплачиваются и/или организуются НИУ ВШЭ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Методическая поддержка учебного процесса (составление программы учебной дисциплины, консультации по нормативным вопросам сопровождения учебного процесса и т.д.)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Организационно-техническая поддержка учебного процесса (расписание занятий, мультимедийная техника для занятий, заявки на дополнительные мероприятия и т.д.)</a:t>
            </a:r>
            <a:endParaRPr lang="ru-RU" sz="11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"/>
              </a:spcAft>
              <a:buFont typeface="+mj-lt"/>
              <a:buAutoNum type="arabicPeriod"/>
            </a:pPr>
            <a:r>
              <a:rPr lang="ru-RU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научных мероприятий по инициативе сотрудника/структурного подразделения</a:t>
            </a:r>
            <a:endParaRPr lang="ru-RU" sz="11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62472" y="1389888"/>
            <a:ext cx="2971356" cy="731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только массовые сервисы (для сотрудников)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23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Комфортность среды -  о чём речь? (2)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728" y="1216503"/>
            <a:ext cx="89241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/>
              <a:t>1. Обеспечение инфраструктуры обучения и проживания, а также реализация статуса студента </a:t>
            </a:r>
            <a:endParaRPr lang="ru-RU" sz="1300" b="1" dirty="0"/>
          </a:p>
          <a:p>
            <a:r>
              <a:rPr lang="ru-RU" sz="1000" dirty="0"/>
              <a:t>Получение документов, подтверждающих статус  студента (студенческий билет, справки об обучении)</a:t>
            </a:r>
          </a:p>
          <a:p>
            <a:r>
              <a:rPr lang="ru-RU" sz="1000" dirty="0"/>
              <a:t>Вопросы размещения в общежитии</a:t>
            </a:r>
          </a:p>
          <a:p>
            <a:r>
              <a:rPr lang="ru-RU" sz="1000" dirty="0"/>
              <a:t>Вопросы, связанные с оплатой обучения</a:t>
            </a:r>
          </a:p>
          <a:p>
            <a:r>
              <a:rPr lang="ru-RU" sz="1000" dirty="0"/>
              <a:t>Решение бытовых вопросов, связанных с проживанием в общежитии</a:t>
            </a:r>
          </a:p>
          <a:p>
            <a:r>
              <a:rPr lang="ru-RU" sz="1000" dirty="0"/>
              <a:t>Перевод с платного на бюджетное место</a:t>
            </a:r>
          </a:p>
          <a:p>
            <a:r>
              <a:rPr lang="ru-RU" sz="1000" dirty="0"/>
              <a:t>Перевод с одной программы на другую</a:t>
            </a:r>
          </a:p>
          <a:p>
            <a:r>
              <a:rPr lang="ru-RU" sz="1000" dirty="0" smtClean="0"/>
              <a:t>Получение </a:t>
            </a:r>
            <a:r>
              <a:rPr lang="ru-RU" sz="1000" dirty="0"/>
              <a:t>медицинской помощи</a:t>
            </a:r>
          </a:p>
          <a:p>
            <a:r>
              <a:rPr lang="ru-RU" sz="1000" dirty="0"/>
              <a:t>Получение психологического консультирования</a:t>
            </a:r>
          </a:p>
          <a:p>
            <a:r>
              <a:rPr lang="ru-RU" sz="1000" dirty="0"/>
              <a:t>Получение финансовой поддержки</a:t>
            </a:r>
          </a:p>
          <a:p>
            <a:r>
              <a:rPr lang="ru-RU" sz="1000" dirty="0"/>
              <a:t>Оформление академического отпуска, восстановление, отчисление</a:t>
            </a:r>
          </a:p>
          <a:p>
            <a:r>
              <a:rPr lang="ru-RU" sz="1200" dirty="0"/>
              <a:t> </a:t>
            </a:r>
          </a:p>
          <a:p>
            <a:r>
              <a:rPr lang="ru-RU" sz="1300" b="1" i="1" dirty="0"/>
              <a:t>2.  Обеспечение полноценного учебного и исследовательского процесса</a:t>
            </a:r>
          </a:p>
          <a:p>
            <a:r>
              <a:rPr lang="ru-RU" sz="1000" dirty="0"/>
              <a:t>Составление расписания занятий и сессий</a:t>
            </a:r>
          </a:p>
          <a:p>
            <a:r>
              <a:rPr lang="ru-RU" sz="1000" dirty="0"/>
              <a:t>Оперативное управление учебным процессом (сообщения об отмене/переносе занятий и т.п.) </a:t>
            </a:r>
          </a:p>
          <a:p>
            <a:r>
              <a:rPr lang="ru-RU" sz="1000" dirty="0" smtClean="0"/>
              <a:t>Администрирование </a:t>
            </a:r>
            <a:r>
              <a:rPr lang="ru-RU" sz="1000" dirty="0"/>
              <a:t>и маркетинг курсов по выбору, общеуниверситетских факультативов, кафедр и тем научных работ</a:t>
            </a:r>
          </a:p>
          <a:p>
            <a:r>
              <a:rPr lang="ru-RU" sz="1000" dirty="0"/>
              <a:t>Администрирование индивидуального плана студента</a:t>
            </a:r>
          </a:p>
          <a:p>
            <a:r>
              <a:rPr lang="ru-RU" sz="1000" dirty="0" smtClean="0"/>
              <a:t>Работа </a:t>
            </a:r>
            <a:r>
              <a:rPr lang="en-US" sz="1000" dirty="0"/>
              <a:t>LMS</a:t>
            </a:r>
            <a:r>
              <a:rPr lang="ru-RU" sz="1000" dirty="0"/>
              <a:t> и </a:t>
            </a:r>
            <a:r>
              <a:rPr lang="ru-RU" sz="1000" dirty="0" smtClean="0"/>
              <a:t>дистанционное обучение </a:t>
            </a:r>
            <a:r>
              <a:rPr lang="ru-RU" sz="1000" dirty="0"/>
              <a:t>в целом</a:t>
            </a:r>
          </a:p>
          <a:p>
            <a:r>
              <a:rPr lang="ru-RU" sz="1000" dirty="0"/>
              <a:t>Пользование библиотекой, в </a:t>
            </a:r>
            <a:r>
              <a:rPr lang="ru-RU" sz="1000" dirty="0" err="1"/>
              <a:t>т.ч</a:t>
            </a:r>
            <a:r>
              <a:rPr lang="ru-RU" sz="1000" dirty="0"/>
              <a:t>. системой электронных ресурсов</a:t>
            </a:r>
          </a:p>
          <a:p>
            <a:r>
              <a:rPr lang="ru-RU" sz="1000" dirty="0"/>
              <a:t>Выполнение научных работ (курсовые, ВКР)</a:t>
            </a:r>
          </a:p>
          <a:p>
            <a:r>
              <a:rPr lang="ru-RU" sz="1000" dirty="0"/>
              <a:t>Участие в учебной/научной деятельности в  НИУ ВШЭ (стажёр-исследователь, учебный ассистент, конкурсы научного фонда)</a:t>
            </a:r>
          </a:p>
          <a:p>
            <a:r>
              <a:rPr lang="ru-RU" sz="1000" dirty="0"/>
              <a:t>Международная академическая мобильность (индивидуальная инициатива)</a:t>
            </a:r>
          </a:p>
          <a:p>
            <a:r>
              <a:rPr lang="ru-RU" sz="1000" dirty="0"/>
              <a:t>Международная академическая мобильность (групповые программы, организуемые образовательными и научными подразделениями НИУ ВШЭ)</a:t>
            </a:r>
          </a:p>
          <a:p>
            <a:r>
              <a:rPr lang="ru-RU" sz="1000" dirty="0"/>
              <a:t>Участие в стипендиальных конкурсах и программах </a:t>
            </a:r>
          </a:p>
          <a:p>
            <a:r>
              <a:rPr lang="ru-RU" sz="1000" dirty="0"/>
              <a:t>Практика/стажировки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i="1" dirty="0"/>
              <a:t>3. Содействие </a:t>
            </a:r>
            <a:r>
              <a:rPr lang="ru-RU" sz="1200" b="1" i="1" dirty="0" err="1"/>
              <a:t>внеучебной</a:t>
            </a:r>
            <a:r>
              <a:rPr lang="ru-RU" sz="1200" b="1" i="1" dirty="0"/>
              <a:t> активности</a:t>
            </a:r>
            <a:endParaRPr lang="ru-RU" sz="1200" b="1" dirty="0"/>
          </a:p>
          <a:p>
            <a:r>
              <a:rPr lang="ru-RU" sz="1000" dirty="0"/>
              <a:t>Предпринимательская активность при поддержке ВШЭ</a:t>
            </a:r>
          </a:p>
          <a:p>
            <a:r>
              <a:rPr lang="ru-RU" sz="1000" dirty="0"/>
              <a:t>Реализация собственных культурно-досуговых инициатив</a:t>
            </a:r>
          </a:p>
          <a:p>
            <a:r>
              <a:rPr lang="ru-RU" sz="1000" dirty="0"/>
              <a:t>Реализация волонтёрских проектов</a:t>
            </a:r>
          </a:p>
          <a:p>
            <a:r>
              <a:rPr lang="ru-RU" sz="1000" dirty="0"/>
              <a:t>Поиск вакансий, планирование карьеры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96712" y="1894205"/>
            <a:ext cx="2971356" cy="731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только массовые сервисы (для студентов)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3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Обратная связь о качестве сервисов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880" y="1341119"/>
            <a:ext cx="7278370" cy="11909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Незначительное число каналов, все они несовершенны: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</a:t>
            </a:r>
            <a:r>
              <a:rPr lang="ru-RU" dirty="0" smtClean="0"/>
              <a:t>орпоративная почта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Красная кнопка (жалобы работников - побочный продукт)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просы в рамках мониторингов ЦВМ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52260"/>
              </p:ext>
            </p:extLst>
          </p:nvPr>
        </p:nvGraphicFramePr>
        <p:xfrm>
          <a:off x="488442" y="2625725"/>
          <a:ext cx="8116061" cy="2148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5386"/>
                <a:gridCol w="918161"/>
                <a:gridCol w="1027696"/>
                <a:gridCol w="1027696"/>
                <a:gridCol w="918161"/>
                <a:gridCol w="798961"/>
              </a:tblGrid>
              <a:tr h="640206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900" dirty="0" smtClean="0">
                          <a:solidFill>
                            <a:srgbClr val="FF0000"/>
                          </a:solidFill>
                          <a:effectLst/>
                        </a:rPr>
                        <a:t>Формат опроса ЦВМ</a:t>
                      </a:r>
                      <a:endParaRPr lang="ru-RU" sz="1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Абсолют-но не удовлет-ворены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Скорее не удовлет-ворены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Скорее удовлет-ворены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Пол-ностью удовлет-ворены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Затруд-няюсь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отве-тить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Понятность процедуры (к кому обращаться по вопросу, каковы правила, требования, критерии оценки и т.д.)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5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Объем времени и сил, затрачиваемых на решение вопроса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Качество обслуживания (компетентность и вежливость сотрудников, администрирующих решение вопроса)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2880" y="4924136"/>
            <a:ext cx="8668512" cy="1306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опроса 2013-го года (участвовали только НПР, только русскоязычные): </a:t>
            </a: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проблемным компонентом качества университетских сервисов является сложность их получения, то есть объём времени и сил, затрачиваемых работником при пользовании сервисов</a:t>
            </a:r>
            <a: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 то же время работники в целом вполне высоко оценивают уровень регламентации сервисов (все процедуры прописаны в правилах и порядках, понятны и т.п.), а также качество обслуживания (компетентность и вежливость административного персонала</a:t>
            </a:r>
            <a:r>
              <a:rPr lang="ru-RU" sz="1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344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Особенности университета как набора клиентов административных подразделений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67794"/>
              </p:ext>
            </p:extLst>
          </p:nvPr>
        </p:nvGraphicFramePr>
        <p:xfrm>
          <a:off x="124967" y="1390911"/>
          <a:ext cx="2791969" cy="4937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969"/>
              </a:tblGrid>
              <a:tr h="7797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Стандартные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(у всех вузов)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311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Существенная</a:t>
                      </a:r>
                      <a:r>
                        <a:rPr lang="ru-RU" baseline="0" dirty="0" smtClean="0"/>
                        <a:t> ротация внутренних «клиентов» (абитуриенты, студенты, слушатели программ повышения квалификации,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пост-доки,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визитинг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-профессора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 anchor="ctr"/>
                </a:tc>
              </a:tr>
              <a:tr h="19268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«Плоская» структура</a:t>
                      </a:r>
                      <a:r>
                        <a:rPr lang="ru-RU" baseline="0" dirty="0" smtClean="0"/>
                        <a:t> управления научно-образовательных подразделений (все профессора и доценты – </a:t>
                      </a:r>
                      <a:r>
                        <a:rPr lang="ru-RU" baseline="0" dirty="0" err="1" smtClean="0"/>
                        <a:t>стейкхолдеры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07742"/>
              </p:ext>
            </p:extLst>
          </p:nvPr>
        </p:nvGraphicFramePr>
        <p:xfrm>
          <a:off x="3349751" y="1390911"/>
          <a:ext cx="5209033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9033"/>
              </a:tblGrid>
              <a:tr h="6211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 университета, стремительно развивающегося как ИУ мирового уровня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90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Дорогие НПР (велика</a:t>
                      </a:r>
                      <a:r>
                        <a:rPr lang="ru-RU" baseline="0" dirty="0" smtClean="0"/>
                        <a:t> стоимость времени, значительны требования)</a:t>
                      </a:r>
                      <a:endParaRPr lang="ru-RU" dirty="0"/>
                    </a:p>
                  </a:txBody>
                  <a:tcPr anchor="ctr"/>
                </a:tc>
              </a:tr>
              <a:tr h="887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Возрастающая доля НПР и студентов с опытом работы/учебы в </a:t>
                      </a:r>
                      <a:r>
                        <a:rPr lang="ru-RU" baseline="0" dirty="0" smtClean="0"/>
                        <a:t>научно-образовательной среде ведущих мировых вузов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</a:tr>
              <a:tr h="887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Запуск многих проектов в режиме пилотирования (ни в вузе, ни в стране нет опыта их администрирования)</a:t>
                      </a:r>
                      <a:endParaRPr lang="ru-RU" dirty="0"/>
                    </a:p>
                  </a:txBody>
                  <a:tcPr anchor="ctr"/>
                </a:tc>
              </a:tr>
              <a:tr h="6211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Увеличивающаяся доля не говорящих по-русски</a:t>
                      </a:r>
                      <a:r>
                        <a:rPr lang="ru-RU" baseline="0" dirty="0" smtClean="0"/>
                        <a:t> НПР и студентов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</a:tr>
              <a:tr h="11535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Нецелесообразность </a:t>
                      </a:r>
                      <a:r>
                        <a:rPr lang="ru-RU" baseline="0" dirty="0" smtClean="0"/>
                        <a:t>одномоментной децентрализации управления (далеко не все научно-образовательные подразделения к этому готовы)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211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Новые требования к персоналу и технологии управления персоналом, освоенные (осваиваемые) НПР Вышки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2336" y="1426463"/>
            <a:ext cx="7927848" cy="4401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Обязательность знания иностранного языка и пользования им в работе (наиболее привлекательные треки публикационной активности, увеличивающееся число курсов на английском языке)</a:t>
            </a:r>
          </a:p>
          <a:p>
            <a:pPr marL="342900" indent="-342900">
              <a:buFont typeface="+mj-lt"/>
              <a:buAutoNum type="arabicParenR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Оценка качества работы на объективных началах, производимая (в основном) НЕ непосредственным руководителем</a:t>
            </a:r>
          </a:p>
          <a:p>
            <a:pPr marL="342900" indent="-342900">
              <a:buFont typeface="+mj-lt"/>
              <a:buAutoNum type="arabicParenR"/>
            </a:pPr>
            <a:endParaRPr lang="ru-RU" sz="24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Международная конкуренция за позиции НПР, усиленная стимулами к привлечению иностранных специалистов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63824" y="5961063"/>
            <a:ext cx="4811776" cy="320865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вызовы и административному персоналу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165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Ограничения, с которыми столкнутся административные подразделения на пути развития 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831031"/>
              </p:ext>
            </p:extLst>
          </p:nvPr>
        </p:nvGraphicFramePr>
        <p:xfrm>
          <a:off x="310896" y="1254125"/>
          <a:ext cx="8467345" cy="2194560"/>
        </p:xfrm>
        <a:graphic>
          <a:graphicData uri="http://schemas.openxmlformats.org/drawingml/2006/table">
            <a:tbl>
              <a:tblPr/>
              <a:tblGrid>
                <a:gridCol w="419432"/>
                <a:gridCol w="121421"/>
                <a:gridCol w="215563"/>
                <a:gridCol w="27280"/>
                <a:gridCol w="3791518"/>
                <a:gridCol w="333017"/>
                <a:gridCol w="447491"/>
                <a:gridCol w="447491"/>
                <a:gridCol w="447491"/>
                <a:gridCol w="426677"/>
                <a:gridCol w="447491"/>
                <a:gridCol w="447491"/>
                <a:gridCol w="447491"/>
                <a:gridCol w="447491"/>
              </a:tblGrid>
              <a:tr h="94957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 Структура персонала НИУ ВШЭ</a:t>
                      </a:r>
                    </a:p>
                  </a:txBody>
                  <a:tcPr marL="262957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70"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ВШЭ (Москва, филиалы)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957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174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ПЕРСОНАЛ НИУ ВШЭ всего, в т.ч.: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7 200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7 479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7 668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7 888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7 834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7 811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7 632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7 575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95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Прочий персонал (суммарно: АУП+Вспомогательный)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3 489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3 452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3 415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3 378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3 305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3 268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94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Административно-управленческий персонал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94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Вспомогательный персонал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2 716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2 696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2 677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2 657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2 638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2 619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2 580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94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652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652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652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УВП</a:t>
                      </a:r>
                    </a:p>
                  </a:txBody>
                  <a:tcPr marL="43826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4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652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652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652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АХО</a:t>
                      </a:r>
                    </a:p>
                  </a:txBody>
                  <a:tcPr marL="43826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753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Расчетно:</a:t>
                      </a:r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Доля прочего персонала в общей численности работников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83717"/>
              </p:ext>
            </p:extLst>
          </p:nvPr>
        </p:nvGraphicFramePr>
        <p:xfrm>
          <a:off x="255588" y="3562668"/>
          <a:ext cx="8467345" cy="2682240"/>
        </p:xfrm>
        <a:graphic>
          <a:graphicData uri="http://schemas.openxmlformats.org/drawingml/2006/table">
            <a:tbl>
              <a:tblPr/>
              <a:tblGrid>
                <a:gridCol w="3646121"/>
                <a:gridCol w="538133"/>
                <a:gridCol w="625991"/>
                <a:gridCol w="505186"/>
                <a:gridCol w="516167"/>
                <a:gridCol w="516167"/>
                <a:gridCol w="538133"/>
                <a:gridCol w="527149"/>
                <a:gridCol w="527149"/>
                <a:gridCol w="527149"/>
              </a:tblGrid>
              <a:tr h="9571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III. Структура фонда оплаты труда НИУ ВШЭ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1,25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4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ед.изм.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ВШЭ (Москва, филиалы)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3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ФОТ НИУ ВШЭ всего , в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т.ч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млн.руб.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6 461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7 986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9 353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10 655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11 774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12 954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13 513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14 201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Прочий персонал (суммарно: </a:t>
                      </a:r>
                      <a:r>
                        <a:rPr lang="ru-RU" sz="11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АУП+Вспомогательный</a:t>
                      </a:r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млн.руб.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1 966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2 421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2 857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3 611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4 009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4 266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4 462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Административно-управленческий персонал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млн.руб.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1 046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1 247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1 291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Вспомогательный персонал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млн.руб.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1 404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1 810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2 389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2 762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3 172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УВП</a:t>
                      </a:r>
                    </a:p>
                  </a:txBody>
                  <a:tcPr marL="11431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руб.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Штатный УВП</a:t>
                      </a:r>
                    </a:p>
                  </a:txBody>
                  <a:tcPr marL="22862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млн.руб.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Учебные ассистенты на условиях ГПД</a:t>
                      </a:r>
                    </a:p>
                  </a:txBody>
                  <a:tcPr marL="22862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млн.руб.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95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АХО</a:t>
                      </a:r>
                    </a:p>
                  </a:txBody>
                  <a:tcPr marL="11431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руб.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176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Целевое соотношение</a:t>
                      </a:r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Доля ФОТ прочего персонала АУП, УВП (без учебных ассистентов), АХО в общем ФОТ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391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2014</a:t>
            </a:r>
            <a:endParaRPr kumimoji="1" lang="ru-RU" sz="8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4440" y="0"/>
            <a:ext cx="790956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j-lt"/>
                <a:ea typeface="ＭＳ Ｐゴシック" charset="-128"/>
                <a:cs typeface="+mn-cs"/>
              </a:rPr>
              <a:t>Что предстоит изменить в деятельности административных подразделений (1)</a:t>
            </a:r>
            <a:endParaRPr lang="en-US" sz="2800" b="1" dirty="0">
              <a:solidFill>
                <a:schemeClr val="bg1"/>
              </a:solidFill>
              <a:latin typeface="+mj-lt"/>
              <a:ea typeface="ＭＳ Ｐゴシック" charset="-128"/>
              <a:cs typeface="+mn-cs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 pitchFamily="34" charset="0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14683"/>
              </p:ext>
            </p:extLst>
          </p:nvPr>
        </p:nvGraphicFramePr>
        <p:xfrm>
          <a:off x="208980" y="1960078"/>
          <a:ext cx="8749636" cy="3325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44972" y="1315911"/>
            <a:ext cx="4609908" cy="549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Среднесрочные задачи (проекты):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249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6483</TotalTime>
  <Words>1487</Words>
  <Application>Microsoft Office PowerPoint</Application>
  <PresentationFormat>Экран (4:3)</PresentationFormat>
  <Paragraphs>411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Myriad Pro</vt:lpstr>
      <vt:lpstr>Symbol</vt:lpstr>
      <vt:lpstr>Times New Roman</vt:lpstr>
      <vt:lpstr>Office Theme</vt:lpstr>
      <vt:lpstr>Новые вызовы университетским администраторам: - Направления и проблемы развития административных подразделений современного исследовательского университета - Требования по клиент-ориентированности административного персонала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Владимир Елисеенко</cp:lastModifiedBy>
  <cp:revision>441</cp:revision>
  <cp:lastPrinted>2014-10-29T12:21:57Z</cp:lastPrinted>
  <dcterms:created xsi:type="dcterms:W3CDTF">2010-09-30T06:45:29Z</dcterms:created>
  <dcterms:modified xsi:type="dcterms:W3CDTF">2014-10-29T12:35:56Z</dcterms:modified>
</cp:coreProperties>
</file>