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84" r:id="rId5"/>
    <p:sldId id="261" r:id="rId6"/>
    <p:sldId id="262" r:id="rId7"/>
    <p:sldId id="264" r:id="rId8"/>
    <p:sldId id="266" r:id="rId9"/>
    <p:sldId id="275" r:id="rId10"/>
    <p:sldId id="268" r:id="rId11"/>
    <p:sldId id="269" r:id="rId12"/>
    <p:sldId id="270" r:id="rId13"/>
    <p:sldId id="283" r:id="rId14"/>
    <p:sldId id="271" r:id="rId15"/>
    <p:sldId id="281" r:id="rId16"/>
    <p:sldId id="276" r:id="rId17"/>
    <p:sldId id="280" r:id="rId18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A15AB"/>
    <a:srgbClr val="CCECFF"/>
    <a:srgbClr val="21386F"/>
    <a:srgbClr val="003F82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34C6-AACC-4401-9ACF-AAC66C4B10FD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B7DA7-92EB-48AD-8772-4C1DA74A4A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копий документов и справок по заявлению или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запросам через сайт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A1C7D-7ECA-4778-837D-5DEA9B672908}" type="parTrans" cxnId="{7CF820BE-8878-4533-93DE-D05C46636D3C}">
      <dgm:prSet/>
      <dgm:spPr/>
      <dgm:t>
        <a:bodyPr/>
        <a:lstStyle/>
        <a:p>
          <a:endParaRPr lang="ru-RU"/>
        </a:p>
      </dgm:t>
    </dgm:pt>
    <dgm:pt modelId="{FBAAE6EE-C0F2-4096-9BD0-0AFFA7F3705D}" type="sibTrans" cxnId="{7CF820BE-8878-4533-93DE-D05C46636D3C}">
      <dgm:prSet/>
      <dgm:spPr/>
      <dgm:t>
        <a:bodyPr/>
        <a:lstStyle/>
        <a:p>
          <a:endParaRPr lang="ru-RU"/>
        </a:p>
      </dgm:t>
    </dgm:pt>
    <dgm:pt modelId="{DAA90E84-73FE-47FB-B804-54A1AE55BEA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первичного инструктажа по охране труда и обучение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C00D4-7DFE-47B2-8778-92A862006426}" type="parTrans" cxnId="{6C00B4B4-DFBE-4454-A2A8-53589392243F}">
      <dgm:prSet/>
      <dgm:spPr/>
      <dgm:t>
        <a:bodyPr/>
        <a:lstStyle/>
        <a:p>
          <a:endParaRPr lang="ru-RU"/>
        </a:p>
      </dgm:t>
    </dgm:pt>
    <dgm:pt modelId="{A4730312-CAC7-4668-9794-C3E7DC23D34B}" type="sibTrans" cxnId="{6C00B4B4-DFBE-4454-A2A8-53589392243F}">
      <dgm:prSet/>
      <dgm:spPr/>
      <dgm:t>
        <a:bodyPr/>
        <a:lstStyle/>
        <a:p>
          <a:endParaRPr lang="ru-RU"/>
        </a:p>
      </dgm:t>
    </dgm:pt>
    <dgm:pt modelId="{4DDF618B-E13D-4A87-B409-C8F58083F50F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договоров гражданско-правового характера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6CC85-B6EA-48FA-ACB3-785A8B38FB54}" type="sibTrans" cxnId="{5786875D-E21D-4A73-9490-AC684FA34531}">
      <dgm:prSet/>
      <dgm:spPr/>
      <dgm:t>
        <a:bodyPr/>
        <a:lstStyle/>
        <a:p>
          <a:endParaRPr lang="ru-RU"/>
        </a:p>
      </dgm:t>
    </dgm:pt>
    <dgm:pt modelId="{3E6D3540-93CA-4BF1-9BC8-0138FB4AC763}" type="parTrans" cxnId="{5786875D-E21D-4A73-9490-AC684FA34531}">
      <dgm:prSet/>
      <dgm:spPr/>
      <dgm:t>
        <a:bodyPr/>
        <a:lstStyle/>
        <a:p>
          <a:endParaRPr lang="ru-RU"/>
        </a:p>
      </dgm:t>
    </dgm:pt>
    <dgm:pt modelId="{A1AC4AC8-7958-4C08-A413-C6B8944DACBB}" type="pres">
      <dgm:prSet presAssocID="{11B934C6-AACC-4401-9ACF-AAC66C4B10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3104D3-440B-4BC9-8778-ACCE6CCF7E0F}" type="pres">
      <dgm:prSet presAssocID="{4DDF618B-E13D-4A87-B409-C8F58083F50F}" presName="root" presStyleCnt="0"/>
      <dgm:spPr/>
    </dgm:pt>
    <dgm:pt modelId="{DBF1763E-C57C-450E-BACB-91B90BB0D41E}" type="pres">
      <dgm:prSet presAssocID="{4DDF618B-E13D-4A87-B409-C8F58083F50F}" presName="rootComposite" presStyleCnt="0"/>
      <dgm:spPr/>
    </dgm:pt>
    <dgm:pt modelId="{3C12DF93-37EF-462B-91C4-CA8609BB87EA}" type="pres">
      <dgm:prSet presAssocID="{4DDF618B-E13D-4A87-B409-C8F58083F50F}" presName="rootText" presStyleLbl="node1" presStyleIdx="0" presStyleCnt="3" custScaleX="123448" custScaleY="116272" custLinFactX="100000" custLinFactNeighborX="167147" custLinFactNeighborY="-6313"/>
      <dgm:spPr/>
      <dgm:t>
        <a:bodyPr/>
        <a:lstStyle/>
        <a:p>
          <a:endParaRPr lang="ru-RU"/>
        </a:p>
      </dgm:t>
    </dgm:pt>
    <dgm:pt modelId="{1977C10D-0B27-4E03-957E-A4B810A7B956}" type="pres">
      <dgm:prSet presAssocID="{4DDF618B-E13D-4A87-B409-C8F58083F50F}" presName="rootConnector" presStyleLbl="node1" presStyleIdx="0" presStyleCnt="3"/>
      <dgm:spPr/>
      <dgm:t>
        <a:bodyPr/>
        <a:lstStyle/>
        <a:p>
          <a:endParaRPr lang="ru-RU"/>
        </a:p>
      </dgm:t>
    </dgm:pt>
    <dgm:pt modelId="{CF0FFB2B-6F35-458A-A46F-FD0EBCF2901F}" type="pres">
      <dgm:prSet presAssocID="{4DDF618B-E13D-4A87-B409-C8F58083F50F}" presName="childShape" presStyleCnt="0"/>
      <dgm:spPr/>
    </dgm:pt>
    <dgm:pt modelId="{0C2D39EF-6470-4964-865A-1369A8502C35}" type="pres">
      <dgm:prSet presAssocID="{25DB7DA7-92EB-48AD-8772-4C1DA74A4A34}" presName="root" presStyleCnt="0"/>
      <dgm:spPr/>
    </dgm:pt>
    <dgm:pt modelId="{8B88B486-85B7-4C92-AEF7-A531276EB860}" type="pres">
      <dgm:prSet presAssocID="{25DB7DA7-92EB-48AD-8772-4C1DA74A4A34}" presName="rootComposite" presStyleCnt="0"/>
      <dgm:spPr/>
    </dgm:pt>
    <dgm:pt modelId="{9A6053EF-B3B7-42CD-A78F-3BC821D7A18B}" type="pres">
      <dgm:prSet presAssocID="{25DB7DA7-92EB-48AD-8772-4C1DA74A4A34}" presName="rootText" presStyleLbl="node1" presStyleIdx="1" presStyleCnt="3" custScaleX="115022" custScaleY="120267" custLinFactX="-40492" custLinFactNeighborX="-100000" custLinFactNeighborY="-8310"/>
      <dgm:spPr/>
      <dgm:t>
        <a:bodyPr/>
        <a:lstStyle/>
        <a:p>
          <a:endParaRPr lang="ru-RU"/>
        </a:p>
      </dgm:t>
    </dgm:pt>
    <dgm:pt modelId="{6ED5006D-F07F-49C8-8AD0-05C001E5C5D8}" type="pres">
      <dgm:prSet presAssocID="{25DB7DA7-92EB-48AD-8772-4C1DA74A4A34}" presName="rootConnector" presStyleLbl="node1" presStyleIdx="1" presStyleCnt="3"/>
      <dgm:spPr/>
      <dgm:t>
        <a:bodyPr/>
        <a:lstStyle/>
        <a:p>
          <a:endParaRPr lang="ru-RU"/>
        </a:p>
      </dgm:t>
    </dgm:pt>
    <dgm:pt modelId="{B69C91A3-3FB8-49A1-86A0-F614EABBCBF3}" type="pres">
      <dgm:prSet presAssocID="{25DB7DA7-92EB-48AD-8772-4C1DA74A4A34}" presName="childShape" presStyleCnt="0"/>
      <dgm:spPr/>
    </dgm:pt>
    <dgm:pt modelId="{E9D51E73-B07D-42F4-9129-70366C26988E}" type="pres">
      <dgm:prSet presAssocID="{DAA90E84-73FE-47FB-B804-54A1AE55BEA3}" presName="root" presStyleCnt="0"/>
      <dgm:spPr/>
    </dgm:pt>
    <dgm:pt modelId="{33942F79-D4DF-410A-B941-86BCABD62575}" type="pres">
      <dgm:prSet presAssocID="{DAA90E84-73FE-47FB-B804-54A1AE55BEA3}" presName="rootComposite" presStyleCnt="0"/>
      <dgm:spPr/>
    </dgm:pt>
    <dgm:pt modelId="{4E051735-CE59-450A-AA81-6C8B5C577660}" type="pres">
      <dgm:prSet presAssocID="{DAA90E84-73FE-47FB-B804-54A1AE55BEA3}" presName="rootText" presStyleLbl="node1" presStyleIdx="2" presStyleCnt="3" custScaleX="110027" custScaleY="119839" custLinFactX="-49205" custLinFactNeighborX="-100000" custLinFactNeighborY="-8096"/>
      <dgm:spPr/>
      <dgm:t>
        <a:bodyPr/>
        <a:lstStyle/>
        <a:p>
          <a:endParaRPr lang="ru-RU"/>
        </a:p>
      </dgm:t>
    </dgm:pt>
    <dgm:pt modelId="{1A565BA9-2EBC-470C-BC9C-F71D180CFABC}" type="pres">
      <dgm:prSet presAssocID="{DAA90E84-73FE-47FB-B804-54A1AE55BEA3}" presName="rootConnector" presStyleLbl="node1" presStyleIdx="2" presStyleCnt="3"/>
      <dgm:spPr/>
      <dgm:t>
        <a:bodyPr/>
        <a:lstStyle/>
        <a:p>
          <a:endParaRPr lang="ru-RU"/>
        </a:p>
      </dgm:t>
    </dgm:pt>
    <dgm:pt modelId="{16E9D154-93E0-4B9C-87F9-016FF9EF571D}" type="pres">
      <dgm:prSet presAssocID="{DAA90E84-73FE-47FB-B804-54A1AE55BEA3}" presName="childShape" presStyleCnt="0"/>
      <dgm:spPr/>
    </dgm:pt>
  </dgm:ptLst>
  <dgm:cxnLst>
    <dgm:cxn modelId="{4B9862EA-543F-4AA0-B989-06F00587F042}" type="presOf" srcId="{4DDF618B-E13D-4A87-B409-C8F58083F50F}" destId="{3C12DF93-37EF-462B-91C4-CA8609BB87EA}" srcOrd="0" destOrd="0" presId="urn:microsoft.com/office/officeart/2005/8/layout/hierarchy3"/>
    <dgm:cxn modelId="{5786875D-E21D-4A73-9490-AC684FA34531}" srcId="{11B934C6-AACC-4401-9ACF-AAC66C4B10FD}" destId="{4DDF618B-E13D-4A87-B409-C8F58083F50F}" srcOrd="0" destOrd="0" parTransId="{3E6D3540-93CA-4BF1-9BC8-0138FB4AC763}" sibTransId="{C5F6CC85-B6EA-48FA-ACB3-785A8B38FB54}"/>
    <dgm:cxn modelId="{4B56568A-FCA1-4432-BC8B-AC9AD7D8F015}" type="presOf" srcId="{25DB7DA7-92EB-48AD-8772-4C1DA74A4A34}" destId="{6ED5006D-F07F-49C8-8AD0-05C001E5C5D8}" srcOrd="1" destOrd="0" presId="urn:microsoft.com/office/officeart/2005/8/layout/hierarchy3"/>
    <dgm:cxn modelId="{C5D7FA1E-A1DC-47B7-AC24-2DBE437B5C83}" type="presOf" srcId="{DAA90E84-73FE-47FB-B804-54A1AE55BEA3}" destId="{1A565BA9-2EBC-470C-BC9C-F71D180CFABC}" srcOrd="1" destOrd="0" presId="urn:microsoft.com/office/officeart/2005/8/layout/hierarchy3"/>
    <dgm:cxn modelId="{09A25054-D156-4F58-8E7E-ED62E407CE23}" type="presOf" srcId="{DAA90E84-73FE-47FB-B804-54A1AE55BEA3}" destId="{4E051735-CE59-450A-AA81-6C8B5C577660}" srcOrd="0" destOrd="0" presId="urn:microsoft.com/office/officeart/2005/8/layout/hierarchy3"/>
    <dgm:cxn modelId="{5400AD66-EBFF-43E3-80C0-5B288CD69B83}" type="presOf" srcId="{4DDF618B-E13D-4A87-B409-C8F58083F50F}" destId="{1977C10D-0B27-4E03-957E-A4B810A7B956}" srcOrd="1" destOrd="0" presId="urn:microsoft.com/office/officeart/2005/8/layout/hierarchy3"/>
    <dgm:cxn modelId="{6C00B4B4-DFBE-4454-A2A8-53589392243F}" srcId="{11B934C6-AACC-4401-9ACF-AAC66C4B10FD}" destId="{DAA90E84-73FE-47FB-B804-54A1AE55BEA3}" srcOrd="2" destOrd="0" parTransId="{6F5C00D4-7DFE-47B2-8778-92A862006426}" sibTransId="{A4730312-CAC7-4668-9794-C3E7DC23D34B}"/>
    <dgm:cxn modelId="{1C83D31E-EC40-4E01-ABE6-E12BB317B748}" type="presOf" srcId="{11B934C6-AACC-4401-9ACF-AAC66C4B10FD}" destId="{A1AC4AC8-7958-4C08-A413-C6B8944DACBB}" srcOrd="0" destOrd="0" presId="urn:microsoft.com/office/officeart/2005/8/layout/hierarchy3"/>
    <dgm:cxn modelId="{0C154438-73A9-407D-B3B0-D81DA4A8C064}" type="presOf" srcId="{25DB7DA7-92EB-48AD-8772-4C1DA74A4A34}" destId="{9A6053EF-B3B7-42CD-A78F-3BC821D7A18B}" srcOrd="0" destOrd="0" presId="urn:microsoft.com/office/officeart/2005/8/layout/hierarchy3"/>
    <dgm:cxn modelId="{7CF820BE-8878-4533-93DE-D05C46636D3C}" srcId="{11B934C6-AACC-4401-9ACF-AAC66C4B10FD}" destId="{25DB7DA7-92EB-48AD-8772-4C1DA74A4A34}" srcOrd="1" destOrd="0" parTransId="{946A1C7D-7ECA-4778-837D-5DEA9B672908}" sibTransId="{FBAAE6EE-C0F2-4096-9BD0-0AFFA7F3705D}"/>
    <dgm:cxn modelId="{7C1ECC3F-E598-4803-9FBD-F954668E52E1}" type="presParOf" srcId="{A1AC4AC8-7958-4C08-A413-C6B8944DACBB}" destId="{B13104D3-440B-4BC9-8778-ACCE6CCF7E0F}" srcOrd="0" destOrd="0" presId="urn:microsoft.com/office/officeart/2005/8/layout/hierarchy3"/>
    <dgm:cxn modelId="{838BA1A7-5078-4FEC-BDE3-B042EC8373EC}" type="presParOf" srcId="{B13104D3-440B-4BC9-8778-ACCE6CCF7E0F}" destId="{DBF1763E-C57C-450E-BACB-91B90BB0D41E}" srcOrd="0" destOrd="0" presId="urn:microsoft.com/office/officeart/2005/8/layout/hierarchy3"/>
    <dgm:cxn modelId="{E4279017-4B09-401A-BECD-A45EFF5ED545}" type="presParOf" srcId="{DBF1763E-C57C-450E-BACB-91B90BB0D41E}" destId="{3C12DF93-37EF-462B-91C4-CA8609BB87EA}" srcOrd="0" destOrd="0" presId="urn:microsoft.com/office/officeart/2005/8/layout/hierarchy3"/>
    <dgm:cxn modelId="{1EEF6263-4E3A-416D-AA22-1D27C465A69C}" type="presParOf" srcId="{DBF1763E-C57C-450E-BACB-91B90BB0D41E}" destId="{1977C10D-0B27-4E03-957E-A4B810A7B956}" srcOrd="1" destOrd="0" presId="urn:microsoft.com/office/officeart/2005/8/layout/hierarchy3"/>
    <dgm:cxn modelId="{01D669BA-7192-4768-8335-9EC84AAC5007}" type="presParOf" srcId="{B13104D3-440B-4BC9-8778-ACCE6CCF7E0F}" destId="{CF0FFB2B-6F35-458A-A46F-FD0EBCF2901F}" srcOrd="1" destOrd="0" presId="urn:microsoft.com/office/officeart/2005/8/layout/hierarchy3"/>
    <dgm:cxn modelId="{F8F8BC1E-FA37-4E45-9AE0-78374ECC211D}" type="presParOf" srcId="{A1AC4AC8-7958-4C08-A413-C6B8944DACBB}" destId="{0C2D39EF-6470-4964-865A-1369A8502C35}" srcOrd="1" destOrd="0" presId="urn:microsoft.com/office/officeart/2005/8/layout/hierarchy3"/>
    <dgm:cxn modelId="{6BBE01A1-95DD-4B86-8ADB-5E2CFAF0CEDC}" type="presParOf" srcId="{0C2D39EF-6470-4964-865A-1369A8502C35}" destId="{8B88B486-85B7-4C92-AEF7-A531276EB860}" srcOrd="0" destOrd="0" presId="urn:microsoft.com/office/officeart/2005/8/layout/hierarchy3"/>
    <dgm:cxn modelId="{9D7C625A-8C8B-4278-9735-652EFB4896C0}" type="presParOf" srcId="{8B88B486-85B7-4C92-AEF7-A531276EB860}" destId="{9A6053EF-B3B7-42CD-A78F-3BC821D7A18B}" srcOrd="0" destOrd="0" presId="urn:microsoft.com/office/officeart/2005/8/layout/hierarchy3"/>
    <dgm:cxn modelId="{D3D51C74-C2FA-4259-B253-83724D534A57}" type="presParOf" srcId="{8B88B486-85B7-4C92-AEF7-A531276EB860}" destId="{6ED5006D-F07F-49C8-8AD0-05C001E5C5D8}" srcOrd="1" destOrd="0" presId="urn:microsoft.com/office/officeart/2005/8/layout/hierarchy3"/>
    <dgm:cxn modelId="{A6FDBF17-A644-4D53-A5D4-0CADF2713B13}" type="presParOf" srcId="{0C2D39EF-6470-4964-865A-1369A8502C35}" destId="{B69C91A3-3FB8-49A1-86A0-F614EABBCBF3}" srcOrd="1" destOrd="0" presId="urn:microsoft.com/office/officeart/2005/8/layout/hierarchy3"/>
    <dgm:cxn modelId="{711683AF-4AF1-4755-8596-05CB331AF5F1}" type="presParOf" srcId="{A1AC4AC8-7958-4C08-A413-C6B8944DACBB}" destId="{E9D51E73-B07D-42F4-9129-70366C26988E}" srcOrd="2" destOrd="0" presId="urn:microsoft.com/office/officeart/2005/8/layout/hierarchy3"/>
    <dgm:cxn modelId="{73045DF9-F6D1-4840-BB24-2E149920B76D}" type="presParOf" srcId="{E9D51E73-B07D-42F4-9129-70366C26988E}" destId="{33942F79-D4DF-410A-B941-86BCABD62575}" srcOrd="0" destOrd="0" presId="urn:microsoft.com/office/officeart/2005/8/layout/hierarchy3"/>
    <dgm:cxn modelId="{F128B2E6-DF87-4A40-B631-60D60C112C15}" type="presParOf" srcId="{33942F79-D4DF-410A-B941-86BCABD62575}" destId="{4E051735-CE59-450A-AA81-6C8B5C577660}" srcOrd="0" destOrd="0" presId="urn:microsoft.com/office/officeart/2005/8/layout/hierarchy3"/>
    <dgm:cxn modelId="{B3BE2393-459F-40A9-B203-684FB7298812}" type="presParOf" srcId="{33942F79-D4DF-410A-B941-86BCABD62575}" destId="{1A565BA9-2EBC-470C-BC9C-F71D180CFABC}" srcOrd="1" destOrd="0" presId="urn:microsoft.com/office/officeart/2005/8/layout/hierarchy3"/>
    <dgm:cxn modelId="{4A2746E0-84D7-4DA3-AD84-733B01C9A7EC}" type="presParOf" srcId="{E9D51E73-B07D-42F4-9129-70366C26988E}" destId="{16E9D154-93E0-4B9C-87F9-016FF9EF57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934C6-AACC-4401-9ACF-AAC66C4B10FD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90E84-73FE-47FB-B804-54A1AE55BEA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трудовых договоров с международными специалистами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C00D4-7DFE-47B2-8778-92A862006426}" type="parTrans" cxnId="{6C00B4B4-DFBE-4454-A2A8-53589392243F}">
      <dgm:prSet/>
      <dgm:spPr/>
      <dgm:t>
        <a:bodyPr/>
        <a:lstStyle/>
        <a:p>
          <a:endParaRPr lang="ru-RU"/>
        </a:p>
      </dgm:t>
    </dgm:pt>
    <dgm:pt modelId="{A4730312-CAC7-4668-9794-C3E7DC23D34B}" type="sibTrans" cxnId="{6C00B4B4-DFBE-4454-A2A8-53589392243F}">
      <dgm:prSet/>
      <dgm:spPr/>
      <dgm:t>
        <a:bodyPr/>
        <a:lstStyle/>
        <a:p>
          <a:endParaRPr lang="ru-RU"/>
        </a:p>
      </dgm:t>
    </dgm:pt>
    <dgm:pt modelId="{4DDF618B-E13D-4A87-B409-C8F58083F50F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кадровых документов (прием, перевод, отпуск, командировка  и др.)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6CC85-B6EA-48FA-ACB3-785A8B38FB54}" type="sibTrans" cxnId="{5786875D-E21D-4A73-9490-AC684FA34531}">
      <dgm:prSet/>
      <dgm:spPr/>
      <dgm:t>
        <a:bodyPr/>
        <a:lstStyle/>
        <a:p>
          <a:endParaRPr lang="ru-RU"/>
        </a:p>
      </dgm:t>
    </dgm:pt>
    <dgm:pt modelId="{3E6D3540-93CA-4BF1-9BC8-0138FB4AC763}" type="parTrans" cxnId="{5786875D-E21D-4A73-9490-AC684FA34531}">
      <dgm:prSet/>
      <dgm:spPr/>
      <dgm:t>
        <a:bodyPr/>
        <a:lstStyle/>
        <a:p>
          <a:endParaRPr lang="ru-RU"/>
        </a:p>
      </dgm:t>
    </dgm:pt>
    <dgm:pt modelId="{A1AC4AC8-7958-4C08-A413-C6B8944DACBB}" type="pres">
      <dgm:prSet presAssocID="{11B934C6-AACC-4401-9ACF-AAC66C4B10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3104D3-440B-4BC9-8778-ACCE6CCF7E0F}" type="pres">
      <dgm:prSet presAssocID="{4DDF618B-E13D-4A87-B409-C8F58083F50F}" presName="root" presStyleCnt="0"/>
      <dgm:spPr/>
    </dgm:pt>
    <dgm:pt modelId="{DBF1763E-C57C-450E-BACB-91B90BB0D41E}" type="pres">
      <dgm:prSet presAssocID="{4DDF618B-E13D-4A87-B409-C8F58083F50F}" presName="rootComposite" presStyleCnt="0"/>
      <dgm:spPr/>
    </dgm:pt>
    <dgm:pt modelId="{3C12DF93-37EF-462B-91C4-CA8609BB87EA}" type="pres">
      <dgm:prSet presAssocID="{4DDF618B-E13D-4A87-B409-C8F58083F50F}" presName="rootText" presStyleLbl="node1" presStyleIdx="0" presStyleCnt="2" custLinFactX="15292" custLinFactNeighborX="100000" custLinFactNeighborY="-2495"/>
      <dgm:spPr/>
      <dgm:t>
        <a:bodyPr/>
        <a:lstStyle/>
        <a:p>
          <a:endParaRPr lang="ru-RU"/>
        </a:p>
      </dgm:t>
    </dgm:pt>
    <dgm:pt modelId="{1977C10D-0B27-4E03-957E-A4B810A7B956}" type="pres">
      <dgm:prSet presAssocID="{4DDF618B-E13D-4A87-B409-C8F58083F50F}" presName="rootConnector" presStyleLbl="node1" presStyleIdx="0" presStyleCnt="2"/>
      <dgm:spPr/>
      <dgm:t>
        <a:bodyPr/>
        <a:lstStyle/>
        <a:p>
          <a:endParaRPr lang="ru-RU"/>
        </a:p>
      </dgm:t>
    </dgm:pt>
    <dgm:pt modelId="{CF0FFB2B-6F35-458A-A46F-FD0EBCF2901F}" type="pres">
      <dgm:prSet presAssocID="{4DDF618B-E13D-4A87-B409-C8F58083F50F}" presName="childShape" presStyleCnt="0"/>
      <dgm:spPr/>
    </dgm:pt>
    <dgm:pt modelId="{E9D51E73-B07D-42F4-9129-70366C26988E}" type="pres">
      <dgm:prSet presAssocID="{DAA90E84-73FE-47FB-B804-54A1AE55BEA3}" presName="root" presStyleCnt="0"/>
      <dgm:spPr/>
    </dgm:pt>
    <dgm:pt modelId="{33942F79-D4DF-410A-B941-86BCABD62575}" type="pres">
      <dgm:prSet presAssocID="{DAA90E84-73FE-47FB-B804-54A1AE55BEA3}" presName="rootComposite" presStyleCnt="0"/>
      <dgm:spPr/>
    </dgm:pt>
    <dgm:pt modelId="{4E051735-CE59-450A-AA81-6C8B5C577660}" type="pres">
      <dgm:prSet presAssocID="{DAA90E84-73FE-47FB-B804-54A1AE55BEA3}" presName="rootText" presStyleLbl="node1" presStyleIdx="1" presStyleCnt="2" custLinFactX="-25928" custLinFactNeighborX="-100000" custLinFactNeighborY="0"/>
      <dgm:spPr/>
      <dgm:t>
        <a:bodyPr/>
        <a:lstStyle/>
        <a:p>
          <a:endParaRPr lang="ru-RU"/>
        </a:p>
      </dgm:t>
    </dgm:pt>
    <dgm:pt modelId="{1A565BA9-2EBC-470C-BC9C-F71D180CFABC}" type="pres">
      <dgm:prSet presAssocID="{DAA90E84-73FE-47FB-B804-54A1AE55BEA3}" presName="rootConnector" presStyleLbl="node1" presStyleIdx="1" presStyleCnt="2"/>
      <dgm:spPr/>
      <dgm:t>
        <a:bodyPr/>
        <a:lstStyle/>
        <a:p>
          <a:endParaRPr lang="ru-RU"/>
        </a:p>
      </dgm:t>
    </dgm:pt>
    <dgm:pt modelId="{16E9D154-93E0-4B9C-87F9-016FF9EF571D}" type="pres">
      <dgm:prSet presAssocID="{DAA90E84-73FE-47FB-B804-54A1AE55BEA3}" presName="childShape" presStyleCnt="0"/>
      <dgm:spPr/>
    </dgm:pt>
  </dgm:ptLst>
  <dgm:cxnLst>
    <dgm:cxn modelId="{5786875D-E21D-4A73-9490-AC684FA34531}" srcId="{11B934C6-AACC-4401-9ACF-AAC66C4B10FD}" destId="{4DDF618B-E13D-4A87-B409-C8F58083F50F}" srcOrd="0" destOrd="0" parTransId="{3E6D3540-93CA-4BF1-9BC8-0138FB4AC763}" sibTransId="{C5F6CC85-B6EA-48FA-ACB3-785A8B38FB54}"/>
    <dgm:cxn modelId="{4B7521BF-DC4A-4BAA-A3CC-81953FE6EE8E}" type="presOf" srcId="{DAA90E84-73FE-47FB-B804-54A1AE55BEA3}" destId="{1A565BA9-2EBC-470C-BC9C-F71D180CFABC}" srcOrd="1" destOrd="0" presId="urn:microsoft.com/office/officeart/2005/8/layout/hierarchy3"/>
    <dgm:cxn modelId="{C7B22370-5D0B-4F4A-B695-498412A0FDDC}" type="presOf" srcId="{11B934C6-AACC-4401-9ACF-AAC66C4B10FD}" destId="{A1AC4AC8-7958-4C08-A413-C6B8944DACBB}" srcOrd="0" destOrd="0" presId="urn:microsoft.com/office/officeart/2005/8/layout/hierarchy3"/>
    <dgm:cxn modelId="{6C00B4B4-DFBE-4454-A2A8-53589392243F}" srcId="{11B934C6-AACC-4401-9ACF-AAC66C4B10FD}" destId="{DAA90E84-73FE-47FB-B804-54A1AE55BEA3}" srcOrd="1" destOrd="0" parTransId="{6F5C00D4-7DFE-47B2-8778-92A862006426}" sibTransId="{A4730312-CAC7-4668-9794-C3E7DC23D34B}"/>
    <dgm:cxn modelId="{61F75B85-D8CF-4182-8081-844DEC45F247}" type="presOf" srcId="{DAA90E84-73FE-47FB-B804-54A1AE55BEA3}" destId="{4E051735-CE59-450A-AA81-6C8B5C577660}" srcOrd="0" destOrd="0" presId="urn:microsoft.com/office/officeart/2005/8/layout/hierarchy3"/>
    <dgm:cxn modelId="{458C9439-4CAD-4564-9C30-8767F2C3B2EC}" type="presOf" srcId="{4DDF618B-E13D-4A87-B409-C8F58083F50F}" destId="{1977C10D-0B27-4E03-957E-A4B810A7B956}" srcOrd="1" destOrd="0" presId="urn:microsoft.com/office/officeart/2005/8/layout/hierarchy3"/>
    <dgm:cxn modelId="{6421CA7B-878B-48D0-8CDB-1738D0A91CB3}" type="presOf" srcId="{4DDF618B-E13D-4A87-B409-C8F58083F50F}" destId="{3C12DF93-37EF-462B-91C4-CA8609BB87EA}" srcOrd="0" destOrd="0" presId="urn:microsoft.com/office/officeart/2005/8/layout/hierarchy3"/>
    <dgm:cxn modelId="{0DB297A1-BAD3-463A-80C2-1442CE33CD56}" type="presParOf" srcId="{A1AC4AC8-7958-4C08-A413-C6B8944DACBB}" destId="{B13104D3-440B-4BC9-8778-ACCE6CCF7E0F}" srcOrd="0" destOrd="0" presId="urn:microsoft.com/office/officeart/2005/8/layout/hierarchy3"/>
    <dgm:cxn modelId="{7894A6E0-8AF3-474E-AA18-DD7806FC7556}" type="presParOf" srcId="{B13104D3-440B-4BC9-8778-ACCE6CCF7E0F}" destId="{DBF1763E-C57C-450E-BACB-91B90BB0D41E}" srcOrd="0" destOrd="0" presId="urn:microsoft.com/office/officeart/2005/8/layout/hierarchy3"/>
    <dgm:cxn modelId="{8098364E-50E4-497D-823A-B6C93BAE38BE}" type="presParOf" srcId="{DBF1763E-C57C-450E-BACB-91B90BB0D41E}" destId="{3C12DF93-37EF-462B-91C4-CA8609BB87EA}" srcOrd="0" destOrd="0" presId="urn:microsoft.com/office/officeart/2005/8/layout/hierarchy3"/>
    <dgm:cxn modelId="{21561E77-4A32-4233-A9CE-0E4C3CF528AA}" type="presParOf" srcId="{DBF1763E-C57C-450E-BACB-91B90BB0D41E}" destId="{1977C10D-0B27-4E03-957E-A4B810A7B956}" srcOrd="1" destOrd="0" presId="urn:microsoft.com/office/officeart/2005/8/layout/hierarchy3"/>
    <dgm:cxn modelId="{E9BF8A98-15E3-49D6-A08A-BE1A334ED580}" type="presParOf" srcId="{B13104D3-440B-4BC9-8778-ACCE6CCF7E0F}" destId="{CF0FFB2B-6F35-458A-A46F-FD0EBCF2901F}" srcOrd="1" destOrd="0" presId="urn:microsoft.com/office/officeart/2005/8/layout/hierarchy3"/>
    <dgm:cxn modelId="{32E2D7D5-C088-444E-BD99-CE4830C37484}" type="presParOf" srcId="{A1AC4AC8-7958-4C08-A413-C6B8944DACBB}" destId="{E9D51E73-B07D-42F4-9129-70366C26988E}" srcOrd="1" destOrd="0" presId="urn:microsoft.com/office/officeart/2005/8/layout/hierarchy3"/>
    <dgm:cxn modelId="{769D7CCC-72A4-4665-A7AF-69A096D6ADC8}" type="presParOf" srcId="{E9D51E73-B07D-42F4-9129-70366C26988E}" destId="{33942F79-D4DF-410A-B941-86BCABD62575}" srcOrd="0" destOrd="0" presId="urn:microsoft.com/office/officeart/2005/8/layout/hierarchy3"/>
    <dgm:cxn modelId="{508B5012-E110-4F06-91AE-A08E78B59B79}" type="presParOf" srcId="{33942F79-D4DF-410A-B941-86BCABD62575}" destId="{4E051735-CE59-450A-AA81-6C8B5C577660}" srcOrd="0" destOrd="0" presId="urn:microsoft.com/office/officeart/2005/8/layout/hierarchy3"/>
    <dgm:cxn modelId="{0433970E-6220-44AA-9E9E-E18D3C4C2063}" type="presParOf" srcId="{33942F79-D4DF-410A-B941-86BCABD62575}" destId="{1A565BA9-2EBC-470C-BC9C-F71D180CFABC}" srcOrd="1" destOrd="0" presId="urn:microsoft.com/office/officeart/2005/8/layout/hierarchy3"/>
    <dgm:cxn modelId="{711F0FD2-F75D-4BDD-9EED-DDFB1BBE01B3}" type="presParOf" srcId="{E9D51E73-B07D-42F4-9129-70366C26988E}" destId="{16E9D154-93E0-4B9C-87F9-016FF9EF57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DF93-37EF-462B-91C4-CA8609BB87EA}">
      <dsp:nvSpPr>
        <dsp:cNvPr id="0" name=""/>
        <dsp:cNvSpPr/>
      </dsp:nvSpPr>
      <dsp:spPr>
        <a:xfrm>
          <a:off x="5525128" y="287841"/>
          <a:ext cx="2549697" cy="1200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договоров гражданско-правового характера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0297" y="323010"/>
        <a:ext cx="2479359" cy="1130404"/>
      </dsp:txXfrm>
    </dsp:sp>
    <dsp:sp modelId="{9A6053EF-B3B7-42CD-A78F-3BC821D7A18B}">
      <dsp:nvSpPr>
        <dsp:cNvPr id="0" name=""/>
        <dsp:cNvSpPr/>
      </dsp:nvSpPr>
      <dsp:spPr>
        <a:xfrm>
          <a:off x="171792" y="267218"/>
          <a:ext cx="2375666" cy="1241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копий документов и справок по заявлению или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запросам через сайт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169" y="303595"/>
        <a:ext cx="2302912" cy="1169244"/>
      </dsp:txXfrm>
    </dsp:sp>
    <dsp:sp modelId="{4E051735-CE59-450A-AA81-6C8B5C577660}">
      <dsp:nvSpPr>
        <dsp:cNvPr id="0" name=""/>
        <dsp:cNvSpPr/>
      </dsp:nvSpPr>
      <dsp:spPr>
        <a:xfrm>
          <a:off x="2883851" y="269428"/>
          <a:ext cx="2272499" cy="1237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первичного инструктажа по охране труда и обучение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0098" y="305675"/>
        <a:ext cx="2200005" cy="116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DF93-37EF-462B-91C4-CA8609BB87EA}">
      <dsp:nvSpPr>
        <dsp:cNvPr id="0" name=""/>
        <dsp:cNvSpPr/>
      </dsp:nvSpPr>
      <dsp:spPr>
        <a:xfrm>
          <a:off x="3914301" y="0"/>
          <a:ext cx="2871845" cy="1435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кадровых документов (прием, перевод, отпуск, командировка  и др.)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6358" y="42057"/>
        <a:ext cx="2787731" cy="1351808"/>
      </dsp:txXfrm>
    </dsp:sp>
    <dsp:sp modelId="{4E051735-CE59-450A-AA81-6C8B5C577660}">
      <dsp:nvSpPr>
        <dsp:cNvPr id="0" name=""/>
        <dsp:cNvSpPr/>
      </dsp:nvSpPr>
      <dsp:spPr>
        <a:xfrm>
          <a:off x="576642" y="0"/>
          <a:ext cx="2871845" cy="1435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трудовых договоров с международными специалистами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699" y="42057"/>
        <a:ext cx="2787731" cy="135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074C-175A-48C4-B36D-C5D1AEDA72D9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9AA1-B96E-471F-B9A1-F1A221EE0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7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9AA1-B96E-471F-B9A1-F1A221EE05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5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5781-C29F-4440-AFEA-740AE9AB84B3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FDF1-F4F0-468E-BDAC-F35C87FC3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3C8E-206A-4DC7-AD29-64F4B180BE9F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498-9ACB-4633-93E4-EF68B569E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A1FB-BDB1-47C3-9D6A-DFBAF8AC3EE1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80FC-7145-4116-8D2C-632FAB3DB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9769-3F39-48A2-B1A8-C47F9D3DBFD0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9D49-9E99-4148-9C2E-7729A659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201F-9435-4D60-A8A1-0B62415C4600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04FB-2418-4F5A-9D66-095794423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DDC-946D-4424-94D2-26C9F3016609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331C-B33A-44BE-AA6A-32E74A2A8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65EF-B9A3-4CD5-852E-46A5C2C7177F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9F3-EEF6-4ED8-964F-198C97DAF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D274-9540-475D-882A-D2E09BCF2C32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119B-DDE4-492B-8281-E53AC248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A7D4-E3EB-45EF-864C-38603DC51FC5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3E08-C063-468A-BDB8-A00E96AC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2F7A-D7F4-4591-A19D-FFF161A9BD58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9787-0457-4765-ADA6-ACBC1168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FE31-AB7F-401C-8ADB-839DA8D389A2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E451-9031-4DE8-B62D-4E8ED48F0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C7DE856-E92A-4C97-9E6C-B1E92C6CE048}" type="datetime1">
              <a:rPr lang="en-US" smtClean="0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E5D17-3993-4F91-B59F-14815E71F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amiroshnichenko@hs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vmikhailichenko@hse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avolkova@hse.r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mailto:mdybtsyna@hse.ru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mailto:aavolkova@hse.ru" TargetMode="External"/><Relationship Id="rId4" Type="http://schemas.openxmlformats.org/officeDocument/2006/relationships/hyperlink" Target="mailto:mygorodiskaya@hse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habaeva@hs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mailto:nmalyhina@hse.ru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markovich@hs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hyperlink" Target="mailto:razizova@hse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878138"/>
            <a:ext cx="7772400" cy="220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Управления персонала</a:t>
            </a:r>
            <a:b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-1763713" y="6391275"/>
            <a:ext cx="640080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381000" y="5588000"/>
            <a:ext cx="8512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/>
            </a:r>
            <a:br>
              <a:rPr lang="ru-RU" sz="4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</a:br>
            <a:endParaRPr lang="ru-RU" sz="31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033463" y="5386388"/>
            <a:ext cx="7710487" cy="6588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Получаем пропуск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33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888" y="1379538"/>
            <a:ext cx="3495675" cy="2286000"/>
          </a:xfrm>
          <a:ln>
            <a:solidFill>
              <a:srgbClr val="003F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600" b="1" u="sng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Временный пропуск</a:t>
            </a:r>
            <a:endParaRPr lang="ru-RU" altLang="ru-RU" sz="1600" u="sng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Закажите временный пропуск у своего руководителя</a:t>
            </a:r>
          </a:p>
          <a:p>
            <a:endParaRPr lang="ru-RU" altLang="ru-RU" sz="160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Получите временный пропуск в бюро пропусков, </a:t>
            </a:r>
          </a:p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предъявив паспорт</a:t>
            </a:r>
          </a:p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 </a:t>
            </a:r>
          </a:p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 </a:t>
            </a:r>
          </a:p>
          <a:p>
            <a:endParaRPr lang="ru-RU" altLang="ru-RU" sz="140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20" name="Подзаголовок 2"/>
          <p:cNvSpPr txBox="1">
            <a:spLocks/>
          </p:cNvSpPr>
          <p:nvPr/>
        </p:nvSpPr>
        <p:spPr bwMode="auto">
          <a:xfrm>
            <a:off x="5033963" y="1358900"/>
            <a:ext cx="3665537" cy="2286000"/>
          </a:xfrm>
          <a:prstGeom prst="rect">
            <a:avLst/>
          </a:prstGeom>
          <a:noFill/>
          <a:ln w="9525">
            <a:solidFill>
              <a:srgbClr val="003F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Постоянный пропуск</a:t>
            </a:r>
            <a:endParaRPr lang="ru-RU" alt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1. Получите в Управлении персонала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направление на постоянный пропуск</a:t>
            </a:r>
          </a:p>
          <a:p>
            <a:pPr algn="ctr">
              <a:buFont typeface="Arial" charset="0"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Единая приемная УП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2. Сдайте временный пропуск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 направление, 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предъявив паспорт в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бюро пропусков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altLang="ru-RU" sz="1400" dirty="0"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endParaRPr lang="ru-RU" alt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321" name="Подзаголовок 2"/>
          <p:cNvSpPr txBox="1">
            <a:spLocks/>
          </p:cNvSpPr>
          <p:nvPr/>
        </p:nvSpPr>
        <p:spPr bwMode="auto">
          <a:xfrm>
            <a:off x="2327275" y="4278313"/>
            <a:ext cx="4476750" cy="131286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Если вы потеряли пропуск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Заблокируйте потерянный пропуск, позвонив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Управление по безопасности и режиму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 тел. +7 (495) 264-30-19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492625" y="2330450"/>
            <a:ext cx="444500" cy="295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3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4384675"/>
            <a:ext cx="7016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3970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Восстановление банковской карты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22250" y="1479550"/>
            <a:ext cx="87106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altLang="ru-RU" sz="1400" dirty="0"/>
          </a:p>
        </p:txBody>
      </p:sp>
      <p:pic>
        <p:nvPicPr>
          <p:cNvPr id="7170" name="Picture 2" descr="C:\Users\egmaksimova\Desktop\Восстановление банковской кар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65" y="1313730"/>
            <a:ext cx="6304435" cy="51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255588" y="1400340"/>
            <a:ext cx="867727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НИУ ВШЭ существует система награждения отличившихся работников 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результативность труда, достижение высокой эффективности.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наград НИУ ВШЭ:</a:t>
            </a:r>
          </a:p>
          <a:p>
            <a:pPr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почетный знак»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знак I степени»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знак II степени»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«Золотая Вышка»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«Почетного профессора»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«Почетного попечителя»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</a:t>
            </a:r>
            <a:endParaRPr lang="ru-RU" altLang="ru-RU" sz="16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6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Также сотрудник НИУ ВШЭ за особые, значительные достижения в профессиональной деятельности  может быть представлен для поощрения государственными, правительственными, ведомственными наградами</a:t>
            </a:r>
            <a:r>
              <a:rPr lang="ru-RU" altLang="ru-RU" sz="16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ru-RU" altLang="ru-RU" sz="1400" dirty="0">
              <a:ea typeface="ＭＳ Ｐゴシック" charset="-128"/>
            </a:endParaRPr>
          </a:p>
        </p:txBody>
      </p:sp>
      <p:sp>
        <p:nvSpPr>
          <p:cNvPr id="15368" name="Rectangle 26"/>
          <p:cNvSpPr>
            <a:spLocks noChangeArrowheads="1"/>
          </p:cNvSpPr>
          <p:nvPr/>
        </p:nvSpPr>
        <p:spPr bwMode="auto">
          <a:xfrm>
            <a:off x="4398963" y="2625725"/>
            <a:ext cx="4340225" cy="2287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Контактное лицо: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Юдина Елена Анатольевна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ул.Мясницкая, 20,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каб. 547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Тел.: (495) 628-08-21*11-186 </a:t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  <a:hlinkClick r:id="rId3"/>
              </a:rPr>
              <a:t>eamiroshnichenko@hse.ru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Часы работы: 9.30 – 18.00</a:t>
            </a:r>
            <a:endParaRPr lang="ru-RU" altLang="ru-RU" sz="1600">
              <a:solidFill>
                <a:srgbClr val="003F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798763"/>
            <a:ext cx="1285875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1428750" y="428625"/>
            <a:ext cx="46116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Доврачебная медицинская помощь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222250" y="1304925"/>
            <a:ext cx="871061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14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требуется получить доврачебную медицинскую помощь 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обратиться в медпункты, 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по адресам:</a:t>
            </a: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 «Мясницкий»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ул.Мясницкая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д.20, первый этаж,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105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 : ежедневно 10:00 – 16:00, выходной сб., вс.</a:t>
            </a: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АУЗ №2,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Кочновский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пр., д. 3, второй этаж, каб.217,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пн., ср., пт. с 10:00 до 16:00</a:t>
            </a: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зданиях имеются в распоряжении аптечки первой помощи.</a:t>
            </a:r>
          </a:p>
          <a:p>
            <a:pPr algn="ctr" eaLnBrk="1" hangingPunct="1">
              <a:defRPr/>
            </a:pP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2572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1428750" y="428625"/>
            <a:ext cx="46116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при несчастном случае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pic>
        <p:nvPicPr>
          <p:cNvPr id="8194" name="Picture 2" descr="C:\Users\egmaksimova\Desktop\Действия при несчастном случа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274729"/>
            <a:ext cx="663892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1428750" y="428625"/>
            <a:ext cx="46116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222250" y="1304925"/>
            <a:ext cx="8710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endParaRPr lang="ru-RU" altLang="ru-RU" sz="1400" b="1"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 вопросам охраны труда и техники безопасности Вы можете обращаться:</a:t>
            </a:r>
          </a:p>
          <a:p>
            <a:pPr algn="ctr">
              <a:buFont typeface="Arial" charset="0"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endParaRPr lang="en-US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Прямоугольник 2"/>
          <p:cNvSpPr>
            <a:spLocks noChangeArrowheads="1"/>
          </p:cNvSpPr>
          <p:nvPr/>
        </p:nvSpPr>
        <p:spPr bwMode="auto">
          <a:xfrm>
            <a:off x="1903413" y="4745038"/>
            <a:ext cx="5680075" cy="1354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Вводный инструктаж по охране труда Вы сможете пройти по адресу: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ул. Мясницкая, 20,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Единая приемная УП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ежедневно с понедельника по пятницу с 9.30 до 18.00</a:t>
            </a: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4864100"/>
            <a:ext cx="5810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2154238" y="2181225"/>
            <a:ext cx="4846637" cy="22891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Контактное лицо:</a:t>
            </a:r>
          </a:p>
          <a:p>
            <a:pPr defTabSz="914400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Начальник отдела охраны труда</a:t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Михайличенко Вера Ивановна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Мясницкая, 20 каб. 311-к</a:t>
            </a:r>
          </a:p>
          <a:p>
            <a:pPr defTabSz="914400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Телефон: (495) 772-95-99 * 11030,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8 (985) 298-58-60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altLang="ru-RU" sz="1600" u="sng">
                <a:latin typeface="Times New Roman" pitchFamily="18" charset="0"/>
                <a:cs typeface="Times New Roman" pitchFamily="18" charset="0"/>
                <a:hlinkClick r:id="rId4"/>
              </a:rPr>
              <a:t>vmikhailichenko@hse.ru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Часы работы: 9.30 – 18.00</a:t>
            </a:r>
            <a:endParaRPr lang="ru-RU" altLang="ru-RU" sz="1600">
              <a:solidFill>
                <a:srgbClr val="003F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252663"/>
            <a:ext cx="15621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428750" y="428625"/>
            <a:ext cx="4611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Выразительная кнопка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027363"/>
            <a:ext cx="22526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Заголовок 2"/>
          <p:cNvSpPr>
            <a:spLocks noGrp="1"/>
          </p:cNvSpPr>
          <p:nvPr>
            <p:ph type="ctrTitle"/>
          </p:nvPr>
        </p:nvSpPr>
        <p:spPr>
          <a:xfrm>
            <a:off x="784225" y="1409700"/>
            <a:ext cx="7772400" cy="4816475"/>
          </a:xfrm>
        </p:spPr>
        <p:txBody>
          <a:bodyPr/>
          <a:lstStyle/>
          <a:p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Свои отзывы и предложения по работе Управления персонала вы можете направить на электронный адрес Директора по персоналу </a:t>
            </a:r>
            <a: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4"/>
              </a:rPr>
              <a:t>aavolkova@hse.ru</a:t>
            </a:r>
            <a: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либо нажав на кнопку  на странице Управления персонала</a:t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Мы обязательно вам ответим</a:t>
            </a: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Электронный адрес Управления персонала</a:t>
            </a: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altLang="ru-RU" sz="1600" b="1" u="sng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personal@hse.ru</a:t>
            </a:r>
            <a:endParaRPr lang="ru-RU" altLang="ru-RU" sz="1600" b="1" u="sng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1428750" y="428625"/>
            <a:ext cx="4611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 Управления персонала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21511" name="Объект 8"/>
          <p:cNvSpPr>
            <a:spLocks noGrp="1"/>
          </p:cNvSpPr>
          <p:nvPr>
            <p:ph sz="quarter" idx="4"/>
          </p:nvPr>
        </p:nvSpPr>
        <p:spPr>
          <a:xfrm>
            <a:off x="1049338" y="1395413"/>
            <a:ext cx="6373812" cy="3825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40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По всем возникающим вопросам Вы можете обращаться:</a:t>
            </a:r>
          </a:p>
        </p:txBody>
      </p:sp>
      <p:sp>
        <p:nvSpPr>
          <p:cNvPr id="21512" name="Объект 3"/>
          <p:cNvSpPr txBox="1">
            <a:spLocks/>
          </p:cNvSpPr>
          <p:nvPr/>
        </p:nvSpPr>
        <p:spPr bwMode="auto">
          <a:xfrm>
            <a:off x="1365250" y="4033838"/>
            <a:ext cx="2720975" cy="17430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Дыбцына Марина Владимировна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Заместитель начальника управления персонала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(495)  772-95-90* 11-394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каб.541 </a:t>
            </a:r>
            <a:r>
              <a:rPr lang="ru-RU" alt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mdybtsyna@hse.ru</a:t>
            </a:r>
            <a:r>
              <a:rPr lang="ru-RU" altLang="ru-RU" sz="16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13" name="Объект 3"/>
          <p:cNvSpPr txBox="1">
            <a:spLocks/>
          </p:cNvSpPr>
          <p:nvPr/>
        </p:nvSpPr>
        <p:spPr bwMode="auto">
          <a:xfrm>
            <a:off x="5940425" y="4033838"/>
            <a:ext cx="2965450" cy="17430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Городиская Юлия</a:t>
            </a:r>
          </a:p>
          <a:p>
            <a:pPr algn="ctr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ctr"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Заместитель начальника управления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персонала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.: (495)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772-95-90*12-335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каб.541 </a:t>
            </a:r>
            <a:r>
              <a:rPr lang="en-US" altLang="ru-RU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ygorodiskaya</a:t>
            </a:r>
            <a:r>
              <a:rPr lang="ru-RU" alt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@hse.ru</a:t>
            </a:r>
            <a:r>
              <a:rPr lang="ru-RU" alt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Объект 3"/>
          <p:cNvSpPr txBox="1">
            <a:spLocks/>
          </p:cNvSpPr>
          <p:nvPr/>
        </p:nvSpPr>
        <p:spPr bwMode="auto">
          <a:xfrm>
            <a:off x="3879850" y="1944688"/>
            <a:ext cx="3421063" cy="15795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Волкова Алина Александровна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Директор по персоналу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(495)  628-98-30* 11-683 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каб.543»б»</a:t>
            </a:r>
          </a:p>
          <a:p>
            <a:pPr algn="ctr">
              <a:buFont typeface="Arial" charset="0"/>
              <a:buNone/>
            </a:pPr>
            <a:r>
              <a:rPr lang="en-US" altLang="ru-RU" sz="1600" u="sng">
                <a:latin typeface="Times New Roman" pitchFamily="18" charset="0"/>
                <a:cs typeface="Times New Roman" pitchFamily="18" charset="0"/>
                <a:hlinkClick r:id="rId5"/>
              </a:rPr>
              <a:t>aavolkova</a:t>
            </a:r>
            <a:r>
              <a:rPr lang="ru-RU" altLang="ru-RU" sz="1600" u="sng">
                <a:latin typeface="Times New Roman" pitchFamily="18" charset="0"/>
                <a:cs typeface="Times New Roman" pitchFamily="18" charset="0"/>
                <a:hlinkClick r:id="rId5"/>
              </a:rPr>
              <a:t>@hse.ru</a:t>
            </a:r>
            <a:r>
              <a:rPr lang="ru-RU" altLang="ru-RU" sz="1600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5" name="Picture 4" descr="Волкова Алина Александров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944688"/>
            <a:ext cx="1131887" cy="15795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6" name="Picture 6" descr="http://www.hse.ru/data/2014/09/11/1316491347/Дыбцына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33838"/>
            <a:ext cx="1189038" cy="174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se.ru/data/2015/01/13/1106263469/%D0%93%D0%BE%D1%80%D0%BE%D0%B4%D0%B8%D1%81%D0%BA%D0%B0%D1%8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0" y="4033838"/>
            <a:ext cx="1463655" cy="1733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428625"/>
            <a:ext cx="398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Сервисы Управления персонала </a:t>
            </a:r>
            <a:endParaRPr lang="en-US" altLang="ru-RU" sz="1600">
              <a:solidFill>
                <a:schemeClr val="bg1"/>
              </a:solidFill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500931" y="1367625"/>
          <a:ext cx="8245503" cy="194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23251"/>
              </p:ext>
            </p:extLst>
          </p:nvPr>
        </p:nvGraphicFramePr>
        <p:xfrm>
          <a:off x="852110" y="3291719"/>
          <a:ext cx="7668239" cy="143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153" name="Заголовок 1"/>
          <p:cNvSpPr txBox="1">
            <a:spLocks/>
          </p:cNvSpPr>
          <p:nvPr/>
        </p:nvSpPr>
        <p:spPr bwMode="auto">
          <a:xfrm>
            <a:off x="1860550" y="5183188"/>
            <a:ext cx="6115050" cy="8604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 алгоритмами работы по каждому из сервисов вы можете ознакомиться на странице Управления персонала </a:t>
            </a:r>
          </a:p>
        </p:txBody>
      </p:sp>
      <p:pic>
        <p:nvPicPr>
          <p:cNvPr id="6154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95875"/>
            <a:ext cx="6588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ru-RU" altLang="ru-RU" sz="800" dirty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58721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 Управления персонала на портале</a:t>
            </a:r>
            <a:b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5" name="Заголовок 1"/>
          <p:cNvSpPr>
            <a:spLocks noGrp="1"/>
          </p:cNvSpPr>
          <p:nvPr>
            <p:ph type="title"/>
          </p:nvPr>
        </p:nvSpPr>
        <p:spPr>
          <a:xfrm>
            <a:off x="404813" y="1239838"/>
            <a:ext cx="8059737" cy="83502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Через поиск с главной страницы </a:t>
            </a:r>
            <a:r>
              <a:rPr lang="en-US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hlinkClick r:id="rId3"/>
              </a:rPr>
              <a:t>http://www.hse.ru/</a:t>
            </a:r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можно перейти в раздел «Управление персонала», где расположена подробная  информация о каждом кадровом процессе.</a:t>
            </a:r>
          </a:p>
        </p:txBody>
      </p:sp>
      <p:pic>
        <p:nvPicPr>
          <p:cNvPr id="1027" name="Picture 3" descr="C:\Users\egmaksimova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95365"/>
            <a:ext cx="8311675" cy="44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5652" y="5961063"/>
            <a:ext cx="1793174" cy="1784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ru-RU" altLang="ru-RU" sz="800" dirty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58721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Единая приемная Управления персонала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7175" name="Заголовок 1"/>
          <p:cNvSpPr>
            <a:spLocks noGrp="1"/>
          </p:cNvSpPr>
          <p:nvPr>
            <p:ph type="title"/>
          </p:nvPr>
        </p:nvSpPr>
        <p:spPr>
          <a:xfrm>
            <a:off x="29183" y="1904628"/>
            <a:ext cx="4863830" cy="437944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персонала:</a:t>
            </a:r>
            <a:br>
              <a:rPr lang="ru-RU" sz="1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заявлений, служебных записок и прочих документов по кадровым вопросам;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оформлению на работу/переводу/увольнению;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кадровыми приказами, трудовыми договорами, дополнительными соглашениями;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отпуск и графиков отпусков;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командировочных удостоверений;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больничных листов;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представителей подразделений НИУ ВШЭ табелей учета рабочего времени;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и выдача справок, копий документов, связанных с работой по запросам сотрудников;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представлений на награждение сотрудников;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собеседований;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инструктажей по охране труда и технике безопасности;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должностными инструкциями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45413" y="1777443"/>
            <a:ext cx="3942944" cy="43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делами:</a:t>
            </a:r>
            <a:br>
              <a:rPr lang="ru-RU" sz="1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поступающей почтовой корреспонденции;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корреспонденции, доставляемой курьерскими службами;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курьерским службам корреспонденции, отправляемой структурными подразделениями;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выдача поступившей корреспонденции структурным подразделениям;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заявкам структурных подразделений копий документов НИУ ВШЭ, зарегистрированных управлением делами;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оттиска гербовой печати и штампов на документах НИУ ВШЭ;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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altLang="ru-RU" sz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l"/>
            <a:endParaRPr lang="ru-RU" altLang="ru-RU" sz="12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l"/>
            <a:endParaRPr lang="ru-RU" altLang="ru-RU" sz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l"/>
            <a:endParaRPr lang="ru-RU" altLang="ru-RU" sz="12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l"/>
            <a:endParaRPr lang="ru-RU" altLang="ru-RU" sz="12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28749" y="1237508"/>
            <a:ext cx="5872163" cy="5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A15AB"/>
                </a:solidFill>
                <a:latin typeface="Times New Roman" pitchFamily="18" charset="0"/>
                <a:cs typeface="Times New Roman" pitchFamily="18" charset="0"/>
              </a:rPr>
              <a:t>Сервисы Единой приемной</a:t>
            </a:r>
            <a:endParaRPr lang="en-US" altLang="ru-RU" sz="2400" b="1" dirty="0">
              <a:solidFill>
                <a:srgbClr val="2A15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231726">
            <a:off x="2863450" y="1704436"/>
            <a:ext cx="515498" cy="336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26027">
            <a:off x="5219329" y="1736309"/>
            <a:ext cx="515498" cy="336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на работу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222250" y="1335088"/>
            <a:ext cx="871061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Уважаемый коллега!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Надеемся, что вы успешно прошли процесс оформления на работу в НИУ ВШЭ.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Первичный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прием документов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 Единой приемной УП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трудоустройства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осуществляют: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81538" y="2103438"/>
            <a:ext cx="3532187" cy="1411287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еще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вам следует обратиться в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Единую приемную Управления персонала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/>
          </a:p>
        </p:txBody>
      </p:sp>
      <p:sp>
        <p:nvSpPr>
          <p:cNvPr id="8202" name="Подзаголовок 3"/>
          <p:cNvSpPr txBox="1">
            <a:spLocks/>
          </p:cNvSpPr>
          <p:nvPr/>
        </p:nvSpPr>
        <p:spPr bwMode="auto">
          <a:xfrm>
            <a:off x="436563" y="2103438"/>
            <a:ext cx="3817937" cy="141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Font typeface="Arial" charset="0"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то после подписания приказа мы направим вам электронное уведомление и выдадим направление на постоянный пропуск</a:t>
            </a:r>
          </a:p>
          <a:p>
            <a:pPr algn="ctr">
              <a:buFont typeface="Arial" charset="0"/>
              <a:buNone/>
            </a:pPr>
            <a:endParaRPr lang="ru-RU" altLang="ru-RU" sz="1400">
              <a:solidFill>
                <a:srgbClr val="89898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12873" y="4276235"/>
            <a:ext cx="3868737" cy="1838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Шабаева Екатерина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621-55-60* 12-123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eshabaeva@hse.ru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работы: 9.30 – 18.00</a:t>
            </a:r>
          </a:p>
        </p:txBody>
      </p:sp>
      <p:pic>
        <p:nvPicPr>
          <p:cNvPr id="2051" name="Picture 3" descr="https://www.hse.ru/data/2014/11/20/1101083066/%D0%A8%D0%B0%D0%B1%D0%B0%D0%B5%D0%B2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341812"/>
            <a:ext cx="11811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605455" y="4276235"/>
            <a:ext cx="3868737" cy="1838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Малыхина Наталья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621-55-60*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12-122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nmalyhina@hse.ru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работы: 9.30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19.00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www.hse.ru/data/2014/09/24/1315795884/IMG_825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341812"/>
            <a:ext cx="10858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428625"/>
            <a:ext cx="398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 отпуск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222250" y="1479550"/>
            <a:ext cx="871061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sp>
        <p:nvSpPr>
          <p:cNvPr id="9224" name="Заголовок 1"/>
          <p:cNvSpPr>
            <a:spLocks noGrp="1"/>
          </p:cNvSpPr>
          <p:nvPr>
            <p:ph type="title"/>
          </p:nvPr>
        </p:nvSpPr>
        <p:spPr>
          <a:xfrm>
            <a:off x="2178050" y="4327525"/>
            <a:ext cx="5018088" cy="627063"/>
          </a:xfrm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 случае изменения дат /переноса отпуска</a:t>
            </a:r>
            <a:b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необходимо написать заявление!</a:t>
            </a:r>
          </a:p>
        </p:txBody>
      </p:sp>
      <p:sp>
        <p:nvSpPr>
          <p:cNvPr id="9225" name="Текст 2"/>
          <p:cNvSpPr>
            <a:spLocks noGrp="1"/>
          </p:cNvSpPr>
          <p:nvPr>
            <p:ph type="body" idx="1"/>
          </p:nvPr>
        </p:nvSpPr>
        <p:spPr>
          <a:xfrm>
            <a:off x="2259013" y="1803400"/>
            <a:ext cx="4040187" cy="385763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Оформляем отпуск</a:t>
            </a:r>
          </a:p>
        </p:txBody>
      </p:sp>
      <p:sp>
        <p:nvSpPr>
          <p:cNvPr id="9226" name="Объект 3"/>
          <p:cNvSpPr>
            <a:spLocks noGrp="1"/>
          </p:cNvSpPr>
          <p:nvPr>
            <p:ph sz="half" idx="2"/>
          </p:nvPr>
        </p:nvSpPr>
        <p:spPr>
          <a:xfrm>
            <a:off x="461963" y="2830513"/>
            <a:ext cx="327025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Планируем даты отпуска в графике отпусков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(ноябрь-декабрь)</a:t>
            </a:r>
          </a:p>
          <a:p>
            <a:pPr marL="0" indent="0" algn="ctr"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14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227" name="Объект 3"/>
          <p:cNvSpPr>
            <a:spLocks noGrp="1"/>
          </p:cNvSpPr>
          <p:nvPr>
            <p:ph sz="half" idx="2"/>
          </p:nvPr>
        </p:nvSpPr>
        <p:spPr>
          <a:xfrm>
            <a:off x="4705350" y="2830513"/>
            <a:ext cx="3270250" cy="10017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Пишем заявление и согласовываем его с руководителем</a:t>
            </a:r>
          </a:p>
          <a:p>
            <a:pPr marL="0" indent="0" algn="ctr">
              <a:buFont typeface="Arial" charset="0"/>
              <a:buNone/>
            </a:pPr>
            <a:endParaRPr lang="ru-RU" altLang="ru-RU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1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55888" y="2292350"/>
            <a:ext cx="420687" cy="4365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14975" y="2298700"/>
            <a:ext cx="441325" cy="4365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0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151313"/>
            <a:ext cx="6588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428625"/>
            <a:ext cx="5775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Оформляем больничный лист 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22250" y="1479550"/>
            <a:ext cx="87106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222250" y="1479550"/>
            <a:ext cx="871061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altLang="ru-RU" sz="1400" dirty="0"/>
          </a:p>
        </p:txBody>
      </p:sp>
      <p:pic>
        <p:nvPicPr>
          <p:cNvPr id="4099" name="Picture 3" descr="C:\Users\egmaksimova\Desktop\Больнич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94" y="1274322"/>
            <a:ext cx="6209506" cy="5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28750" y="428625"/>
            <a:ext cx="317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Оформляем командировку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255588" y="1479550"/>
            <a:ext cx="85867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>
                <a:latin typeface="Times New Roman" pitchFamily="18" charset="0"/>
                <a:cs typeface="Times New Roman" pitchFamily="18" charset="0"/>
              </a:rPr>
              <a:t>Этапы организации командировки</a:t>
            </a:r>
            <a:br>
              <a:rPr lang="ru-RU" altLang="ru-RU" sz="1600" b="1" u="sng">
                <a:latin typeface="Times New Roman" pitchFamily="18" charset="0"/>
                <a:cs typeface="Times New Roman" pitchFamily="18" charset="0"/>
              </a:rPr>
            </a:b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1272" name="Объект 3"/>
          <p:cNvSpPr txBox="1">
            <a:spLocks/>
          </p:cNvSpPr>
          <p:nvPr/>
        </p:nvSpPr>
        <p:spPr bwMode="auto">
          <a:xfrm>
            <a:off x="2133600" y="3263900"/>
            <a:ext cx="4530725" cy="185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Контактное лицо:</a:t>
            </a:r>
          </a:p>
          <a:p>
            <a:pPr algn="just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Азизова Роза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Единая приемная УП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(495) 621-61-10*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12-564</a:t>
            </a:r>
          </a:p>
          <a:p>
            <a:pPr>
              <a:buNone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razizova@hse.ru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работы: 9.30 – 18.00</a:t>
            </a:r>
          </a:p>
          <a:p>
            <a:pPr>
              <a:buFont typeface="Arial" charset="0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4" name="Объект 3"/>
          <p:cNvSpPr txBox="1">
            <a:spLocks/>
          </p:cNvSpPr>
          <p:nvPr/>
        </p:nvSpPr>
        <p:spPr bwMode="auto">
          <a:xfrm>
            <a:off x="255589" y="1809345"/>
            <a:ext cx="1954212" cy="12084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Передать согласованное служебное задание в Единую приемную УП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Объект 3"/>
          <p:cNvSpPr txBox="1">
            <a:spLocks/>
          </p:cNvSpPr>
          <p:nvPr/>
        </p:nvSpPr>
        <p:spPr bwMode="auto">
          <a:xfrm>
            <a:off x="3014663" y="2014538"/>
            <a:ext cx="2581275" cy="854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2. Получить в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Единой приемной УП </a:t>
            </a:r>
          </a:p>
          <a:p>
            <a:pPr algn="ctr"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номер приказа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Объект 3"/>
          <p:cNvSpPr txBox="1">
            <a:spLocks/>
          </p:cNvSpPr>
          <p:nvPr/>
        </p:nvSpPr>
        <p:spPr bwMode="auto">
          <a:xfrm>
            <a:off x="6284913" y="2011363"/>
            <a:ext cx="1690687" cy="857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Сдать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отчет о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командировке в ПФУ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327275" y="2339975"/>
            <a:ext cx="606425" cy="19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653088" y="2363788"/>
            <a:ext cx="568325" cy="174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9" name="Объект 3"/>
          <p:cNvSpPr txBox="1">
            <a:spLocks/>
          </p:cNvSpPr>
          <p:nvPr/>
        </p:nvSpPr>
        <p:spPr bwMode="auto">
          <a:xfrm>
            <a:off x="1346200" y="5481638"/>
            <a:ext cx="6218238" cy="58896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период командировки совпадает с ежегодным отпуском, </a:t>
            </a:r>
            <a:endParaRPr lang="ru-RU" alt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 нужно написать заявление о переносе отпуска.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80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240338"/>
            <a:ext cx="5826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www.hse.ru/data/2013/09/12/1275309781/%D0%90%D0%B7%D0%B8%D0%B7%D0%BE%D0%B2%D0%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3364705"/>
            <a:ext cx="11811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chemeClr val="bg1"/>
                </a:solidFill>
              </a:rPr>
              <a:t>201</a:t>
            </a:r>
            <a:r>
              <a:rPr lang="en-US" altLang="ru-RU" sz="800" dirty="0" smtClean="0">
                <a:solidFill>
                  <a:schemeClr val="bg1"/>
                </a:solidFill>
              </a:rPr>
              <a:t>5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1428750" y="428625"/>
            <a:ext cx="467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документов по запросу сотрудников</a:t>
            </a:r>
            <a:endParaRPr lang="en-US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Myriad Pro" charset="0"/>
              </a:rPr>
              <a:t>фото</a:t>
            </a:r>
            <a:endParaRPr lang="en-US" altLang="ru-RU" sz="1800">
              <a:solidFill>
                <a:srgbClr val="FFFFFF"/>
              </a:solidFill>
            </a:endParaRPr>
          </a:p>
        </p:txBody>
      </p:sp>
      <p:pic>
        <p:nvPicPr>
          <p:cNvPr id="6146" name="Picture 2" descr="C:\Users\egmaksimova\Desktop\Выдача докумен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6" y="1427197"/>
            <a:ext cx="8124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853</Words>
  <Application>Microsoft Office PowerPoint</Application>
  <PresentationFormat>Экран (4:3)</PresentationFormat>
  <Paragraphs>299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Сервисы Управления персонала      </vt:lpstr>
      <vt:lpstr>Презентация PowerPoint</vt:lpstr>
      <vt:lpstr>Через поиск с главной страницы http://www.hse.ru/ можно перейти в раздел «Управление персонала», где расположена подробная  информация о каждом кадровом процессе.</vt:lpstr>
      <vt:lpstr>                       Управление персонала:   Прием заявлений, служебных записок и прочих документов по кадровым вопросам;  Прием документов по оформлению на работу/переводу/увольнению;  Ознакомление с кадровыми приказами, трудовыми договорами, дополнительными соглашениями;  Прием заявлений на отпуск и графиков отпусков;  Отметка командировочных удостоверений;  Прием больничных листов;  Прием от представителей подразделений НИУ ВШЭ табелей учета рабочего времени;  Прием заявок и выдача справок, копий документов, связанных с работой по запросам сотрудников;  Прием документов, представлений на награждение сотрудников;  Проведение собеседований;  Проведение первичных инструктажей по охране труда и технике безопасности;  Ознакомление с должностными инструкциями.</vt:lpstr>
      <vt:lpstr>Презентация PowerPoint</vt:lpstr>
      <vt:lpstr>В случае изменения дат /переноса отпуска  необходимо написать заявление!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Свои отзывы и предложения по работе Управления персонала вы можете направить на электронный адрес Директора по персоналу aavolkova@hse.ru либо нажав на кнопку  на странице Управления персонала             Мы обязательно вам ответим.  Электронный адрес Управления персонала: personal@hse.ru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Максимова Елена</cp:lastModifiedBy>
  <cp:revision>188</cp:revision>
  <cp:lastPrinted>2014-10-29T08:21:24Z</cp:lastPrinted>
  <dcterms:created xsi:type="dcterms:W3CDTF">2010-09-30T06:45:29Z</dcterms:created>
  <dcterms:modified xsi:type="dcterms:W3CDTF">2015-02-27T10:25:18Z</dcterms:modified>
</cp:coreProperties>
</file>