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4" r:id="rId5"/>
    <p:sldId id="267" r:id="rId6"/>
    <p:sldId id="261" r:id="rId7"/>
    <p:sldId id="260" r:id="rId8"/>
    <p:sldId id="257" r:id="rId9"/>
    <p:sldId id="262" r:id="rId10"/>
    <p:sldId id="263" r:id="rId11"/>
    <p:sldId id="265" r:id="rId12"/>
    <p:sldId id="25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m.hse.ru/infnewslett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Национальный исследовательский университет</a:t>
            </a:r>
            <a:br>
              <a:rPr lang="ru-RU" sz="14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Высшая школа экономики – это…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Мария </a:t>
            </a:r>
            <a:r>
              <a:rPr lang="ru-RU" sz="20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Добрякова</a:t>
            </a:r>
            <a:endParaRPr lang="ru-RU" sz="20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Дирекция по </a:t>
            </a:r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информационным </a:t>
            </a:r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ресурсам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Среда, атмосфера, настроение, дух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Снимок экрана 2015-02-27 в 10.3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8" y="1913690"/>
            <a:ext cx="8466667" cy="35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Среда, атмосфера, настроение, дух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181100" y="2711065"/>
            <a:ext cx="69161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ВШЭ – это место, где </a:t>
            </a:r>
          </a:p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хорошие идеи всегда найдут поддержку!</a:t>
            </a:r>
            <a:r>
              <a:rPr lang="ru-RU" sz="3200" dirty="0">
                <a:solidFill>
                  <a:srgbClr val="003F82"/>
                </a:solidFill>
              </a:rPr>
              <a:t/>
            </a:r>
            <a:br>
              <a:rPr lang="ru-RU" sz="3200" dirty="0">
                <a:solidFill>
                  <a:srgbClr val="003F82"/>
                </a:solidFill>
              </a:rPr>
            </a:br>
            <a:endParaRPr lang="ru-RU" sz="32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5843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Цифры и факты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Снимок экрана 2015-02-27 в 10.4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1376655"/>
            <a:ext cx="5287062" cy="2731231"/>
          </a:xfrm>
          <a:prstGeom prst="rect">
            <a:avLst/>
          </a:prstGeom>
        </p:spPr>
      </p:pic>
      <p:pic>
        <p:nvPicPr>
          <p:cNvPr id="3" name="Изображение 2" descr="Снимок экрана 2015-02-27 в 10.49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" y="3825898"/>
            <a:ext cx="7244144" cy="24787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9879" y="2821493"/>
            <a:ext cx="2917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 также: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Университет, открытый городу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Библиотека и Издательский дом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Традиции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 smtClean="0"/>
              <a:t>Благотворительность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Среда, атмосфера, настроение, дух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F82"/>
                </a:solidFill>
              </a:rPr>
              <a:t>Особенная</a:t>
            </a:r>
            <a:r>
              <a:rPr lang="ru-RU" dirty="0">
                <a:solidFill>
                  <a:srgbClr val="003F82"/>
                </a:solidFill>
              </a:rPr>
              <a:t/>
            </a:r>
            <a:br>
              <a:rPr lang="ru-RU" dirty="0">
                <a:solidFill>
                  <a:srgbClr val="003F82"/>
                </a:solidFill>
              </a:rPr>
            </a:br>
            <a:endParaRPr lang="ru-RU" sz="1600" dirty="0" smtClean="0">
              <a:solidFill>
                <a:srgbClr val="003F82"/>
              </a:solidFill>
              <a:latin typeface="Myriad Pro"/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 smtClean="0">
                <a:solidFill>
                  <a:srgbClr val="003F82"/>
                </a:solidFill>
                <a:latin typeface="Myriad Pro"/>
              </a:rPr>
              <a:t>Декларация ценностей</a:t>
            </a:r>
            <a:endParaRPr lang="en-US" sz="1600" dirty="0" smtClean="0">
              <a:solidFill>
                <a:srgbClr val="003F82"/>
              </a:solidFill>
              <a:latin typeface="Myriad Pro"/>
            </a:endParaRPr>
          </a:p>
          <a:p>
            <a:pPr lvl="1"/>
            <a:r>
              <a:rPr lang="ru-RU" sz="1600" dirty="0"/>
              <a:t>	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стремление 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к истине;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		сотрудничество и заинтересованность друг в друге;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		честность и открытость;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		академическая свобода и политический нейтралитет;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		профессионализм, требовательность к себе и ответственность;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		активная общественная позиция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.</a:t>
            </a:r>
          </a:p>
          <a:p>
            <a:pPr lvl="1"/>
            <a:endParaRPr lang="ru-RU" sz="1200" dirty="0" smtClean="0">
              <a:solidFill>
                <a:srgbClr val="003F82"/>
              </a:solidFill>
              <a:latin typeface="Myriad Pro"/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Возможности и амбиции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Гранты на исследования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«Лучший преподаватель»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Академические надбавки за публикации</a:t>
            </a:r>
          </a:p>
          <a:p>
            <a:pPr lvl="1"/>
            <a:r>
              <a:rPr lang="ru-RU" sz="1200" dirty="0">
                <a:solidFill>
                  <a:srgbClr val="003F82"/>
                </a:solidFill>
                <a:latin typeface="Myriad Pro"/>
              </a:rPr>
              <a:t>«Золотая Вышка»</a:t>
            </a:r>
          </a:p>
          <a:p>
            <a:pPr lvl="1"/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pPr marL="171450" indent="-171450">
              <a:buFont typeface="Arial"/>
              <a:buChar char="•"/>
            </a:pPr>
            <a:r>
              <a:rPr lang="ru-RU" sz="1600" dirty="0">
                <a:solidFill>
                  <a:srgbClr val="003F82"/>
                </a:solidFill>
                <a:latin typeface="Myriad Pro"/>
              </a:rPr>
              <a:t>Академическая свобода 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	Есть мнения 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</a:rPr>
              <a:t>	Есть регламенты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609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Типичная Вышка: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на что похож наш университет?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Снимок экрана 2015-02-27 в 10.3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55" y="1222441"/>
            <a:ext cx="6617045" cy="5192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970" y="6138089"/>
            <a:ext cx="13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2014, № 12</a:t>
            </a:r>
          </a:p>
          <a:p>
            <a:pPr algn="r"/>
            <a:r>
              <a:rPr lang="en-US" sz="1200" dirty="0" err="1" smtClean="0"/>
              <a:t>cim.hse.ru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22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Два мира?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Снимок экрана 2015-02-27 в 11.06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491674"/>
            <a:ext cx="8204200" cy="2514600"/>
          </a:xfrm>
          <a:prstGeom prst="rect">
            <a:avLst/>
          </a:prstGeom>
        </p:spPr>
      </p:pic>
      <p:pic>
        <p:nvPicPr>
          <p:cNvPr id="3" name="Изображение 2" descr="Снимок экрана 2015-02-27 в 11.0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1" y="4116388"/>
            <a:ext cx="1854200" cy="2298700"/>
          </a:xfrm>
          <a:prstGeom prst="rect">
            <a:avLst/>
          </a:prstGeom>
        </p:spPr>
      </p:pic>
      <p:pic>
        <p:nvPicPr>
          <p:cNvPr id="4" name="Изображение 3" descr="Снимок экрана 2015-02-27 в 11.10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027488"/>
            <a:ext cx="2476500" cy="2387600"/>
          </a:xfrm>
          <a:prstGeom prst="rect">
            <a:avLst/>
          </a:prstGeom>
        </p:spPr>
      </p:pic>
      <p:pic>
        <p:nvPicPr>
          <p:cNvPr id="5" name="Изображение 4" descr="Снимок экрана 2015-02-27 в 11.10.4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27" y="4006274"/>
            <a:ext cx="2311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699943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Новости, события – что читать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Корпоративный портал ВШЭ: </a:t>
            </a:r>
            <a:r>
              <a:rPr lang="en-US" sz="1600" b="1" dirty="0" err="1" smtClean="0">
                <a:solidFill>
                  <a:srgbClr val="003F82"/>
                </a:solidFill>
              </a:rPr>
              <a:t>hse.ru</a:t>
            </a:r>
            <a:r>
              <a:rPr lang="en-US" sz="1600" b="1" dirty="0" smtClean="0">
                <a:solidFill>
                  <a:srgbClr val="003F82"/>
                </a:solidFill>
              </a:rPr>
              <a:t> </a:t>
            </a:r>
            <a:endParaRPr lang="ru-RU" sz="2000" dirty="0" smtClean="0">
              <a:solidFill>
                <a:srgbClr val="003F82"/>
              </a:solidFill>
            </a:endParaRPr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Новости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Преподаватели и сотрудники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Документы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Подразделения</a:t>
            </a:r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endParaRPr lang="en-US" sz="1600" b="1" dirty="0" smtClean="0">
              <a:solidFill>
                <a:srgbClr val="003F82"/>
              </a:solidFill>
            </a:endParaRPr>
          </a:p>
          <a:p>
            <a:endParaRPr lang="en-US" sz="1600" b="1" dirty="0">
              <a:solidFill>
                <a:srgbClr val="003F82"/>
              </a:solidFill>
            </a:endParaRPr>
          </a:p>
          <a:p>
            <a:endParaRPr lang="en-US" sz="1600" b="1" dirty="0" smtClean="0">
              <a:solidFill>
                <a:srgbClr val="003F82"/>
              </a:solidFill>
            </a:endParaRPr>
          </a:p>
          <a:p>
            <a:endParaRPr lang="ru-RU" sz="1600" b="1" dirty="0" smtClean="0">
              <a:solidFill>
                <a:srgbClr val="003F82"/>
              </a:solidFill>
            </a:endParaRPr>
          </a:p>
          <a:p>
            <a:r>
              <a:rPr lang="ru-RU" sz="1600" b="1" dirty="0" smtClean="0">
                <a:solidFill>
                  <a:srgbClr val="003F82"/>
                </a:solidFill>
              </a:rPr>
              <a:t>Окна роста:</a:t>
            </a:r>
            <a:r>
              <a:rPr lang="en-US" sz="1600" b="1" dirty="0" smtClean="0">
                <a:solidFill>
                  <a:srgbClr val="003F82"/>
                </a:solidFill>
              </a:rPr>
              <a:t> </a:t>
            </a:r>
            <a:r>
              <a:rPr lang="en-US" sz="1600" b="1" dirty="0" err="1">
                <a:solidFill>
                  <a:srgbClr val="003F82"/>
                </a:solidFill>
              </a:rPr>
              <a:t>o</a:t>
            </a:r>
            <a:r>
              <a:rPr lang="en-US" sz="1600" b="1" dirty="0" err="1" smtClean="0">
                <a:solidFill>
                  <a:srgbClr val="003F82"/>
                </a:solidFill>
                <a:latin typeface="Myriad Pro"/>
              </a:rPr>
              <a:t>kna.hse.ru</a:t>
            </a:r>
            <a:r>
              <a:rPr lang="en-US" sz="1600" b="1" dirty="0" smtClean="0">
                <a:solidFill>
                  <a:srgbClr val="003F82"/>
                </a:solidFill>
                <a:latin typeface="Myriad Pro"/>
              </a:rPr>
              <a:t> </a:t>
            </a:r>
            <a:endParaRPr lang="ru-RU" sz="1600" b="1" dirty="0">
              <a:solidFill>
                <a:srgbClr val="003F82"/>
              </a:solidFill>
              <a:latin typeface="Myriad Pro"/>
            </a:endParaRP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Бюллетени об академическом развитии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Выпускает: Управление академического развития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endParaRPr lang="ru-RU" sz="1600" b="1" dirty="0" smtClean="0">
              <a:solidFill>
                <a:srgbClr val="003F82"/>
              </a:solidFill>
            </a:endParaRPr>
          </a:p>
          <a:p>
            <a:endParaRPr lang="en-US" sz="1600" b="1" dirty="0" smtClean="0">
              <a:solidFill>
                <a:srgbClr val="003F82"/>
              </a:solidFill>
            </a:endParaRPr>
          </a:p>
          <a:p>
            <a:endParaRPr lang="en-US" sz="1600" b="1" dirty="0">
              <a:solidFill>
                <a:srgbClr val="003F82"/>
              </a:solidFill>
            </a:endParaRPr>
          </a:p>
          <a:p>
            <a:r>
              <a:rPr lang="ru-RU" sz="1600" b="1" dirty="0" smtClean="0">
                <a:solidFill>
                  <a:srgbClr val="003F82"/>
                </a:solidFill>
              </a:rPr>
              <a:t>Типичная Вышка</a:t>
            </a:r>
            <a:r>
              <a:rPr lang="en-US" sz="1600" b="1" dirty="0">
                <a:solidFill>
                  <a:srgbClr val="003F82"/>
                </a:solidFill>
              </a:rPr>
              <a:t>: </a:t>
            </a:r>
            <a:r>
              <a:rPr lang="en-US" sz="1600" b="1" dirty="0">
                <a:solidFill>
                  <a:srgbClr val="003F82"/>
                </a:solidFill>
                <a:hlinkClick r:id="rId3"/>
              </a:rPr>
              <a:t>http://</a:t>
            </a:r>
            <a:r>
              <a:rPr lang="en-US" sz="1600" b="1" dirty="0" err="1">
                <a:solidFill>
                  <a:srgbClr val="003F82"/>
                </a:solidFill>
                <a:hlinkClick r:id="rId3"/>
              </a:rPr>
              <a:t>cim.hse.ru</a:t>
            </a:r>
            <a:r>
              <a:rPr lang="en-US" sz="1600" b="1" dirty="0">
                <a:solidFill>
                  <a:srgbClr val="003F82"/>
                </a:solidFill>
                <a:hlinkClick r:id="rId3"/>
              </a:rPr>
              <a:t>/</a:t>
            </a:r>
            <a:r>
              <a:rPr lang="en-US" sz="1600" b="1" dirty="0" err="1">
                <a:solidFill>
                  <a:srgbClr val="003F82"/>
                </a:solidFill>
                <a:hlinkClick r:id="rId3"/>
              </a:rPr>
              <a:t>infnewsletter</a:t>
            </a:r>
            <a:endParaRPr lang="en-US" sz="1600" b="1" dirty="0" smtClean="0">
              <a:solidFill>
                <a:srgbClr val="003F82"/>
              </a:solidFill>
            </a:endParaRPr>
          </a:p>
          <a:p>
            <a:r>
              <a:rPr lang="ru-RU" sz="1200" dirty="0" err="1" smtClean="0">
                <a:solidFill>
                  <a:srgbClr val="003F82"/>
                </a:solidFill>
                <a:latin typeface="Myriad Pro"/>
              </a:rPr>
              <a:t>Инфографика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 о Вышке и ее обитателях</a:t>
            </a:r>
            <a:endParaRPr lang="en-US" sz="1200" dirty="0" smtClean="0">
              <a:solidFill>
                <a:srgbClr val="003F82"/>
              </a:solidFill>
              <a:latin typeface="Myriad Pro"/>
            </a:endParaRP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Выпускает</a:t>
            </a:r>
            <a:r>
              <a:rPr lang="ru-RU" sz="1200" dirty="0">
                <a:solidFill>
                  <a:srgbClr val="003F82"/>
                </a:solidFill>
                <a:latin typeface="Myriad Pro"/>
              </a:rPr>
              <a:t>: 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</a:rPr>
              <a:t>Центр внутреннего мониторинга</a:t>
            </a:r>
            <a:endParaRPr lang="ru-RU" sz="1200" dirty="0">
              <a:solidFill>
                <a:srgbClr val="003F82"/>
              </a:solidFill>
              <a:latin typeface="Myriad Pro"/>
            </a:endParaRPr>
          </a:p>
          <a:p>
            <a:endParaRPr lang="ru-RU" sz="1600" b="1" dirty="0">
              <a:solidFill>
                <a:srgbClr val="003F82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3" name="Изображение 2" descr="Снимок экрана 2015-02-27 в 10.05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27" y="1305087"/>
            <a:ext cx="2609273" cy="1211821"/>
          </a:xfrm>
          <a:prstGeom prst="rect">
            <a:avLst/>
          </a:prstGeom>
        </p:spPr>
      </p:pic>
      <p:pic>
        <p:nvPicPr>
          <p:cNvPr id="4" name="Изображение 3" descr="Снимок экрана 2015-02-27 в 10.09.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26" y="2516908"/>
            <a:ext cx="2010547" cy="1275924"/>
          </a:xfrm>
          <a:prstGeom prst="rect">
            <a:avLst/>
          </a:prstGeom>
        </p:spPr>
      </p:pic>
      <p:pic>
        <p:nvPicPr>
          <p:cNvPr id="5" name="Изображение 4" descr="Снимок экрана 2015-02-27 в 10.28.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9" y="3911928"/>
            <a:ext cx="3001048" cy="8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Программная инженерия</a:t>
            </a:r>
            <a:endParaRPr lang="en-US" sz="2000" smtClean="0">
              <a:solidFill>
                <a:schemeClr val="bg1"/>
              </a:solidFill>
              <a:latin typeface="Myriad Pro"/>
              <a:ea typeface="ＭＳ Ｐゴシック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947863" y="280988"/>
            <a:ext cx="6719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Корпоративный портал ВШЭ – главная страница</a:t>
            </a:r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Изображение 2" descr="Снимок экрана 2015-02-27 в 9.5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90778"/>
            <a:ext cx="5888182" cy="5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Программная инженерия</a:t>
            </a:r>
            <a:endParaRPr lang="en-US" sz="2000" smtClean="0">
              <a:solidFill>
                <a:schemeClr val="bg1"/>
              </a:solidFill>
              <a:latin typeface="Myriad Pro"/>
              <a:ea typeface="ＭＳ Ｐゴシック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947863" y="280988"/>
            <a:ext cx="6719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Вышка для своих</a:t>
            </a:r>
            <a:r>
              <a:rPr lang="ru-RU" sz="2000" dirty="0">
                <a:solidFill>
                  <a:srgbClr val="003F82"/>
                </a:solidFill>
              </a:rPr>
              <a:t/>
            </a:r>
            <a:br>
              <a:rPr lang="ru-RU" sz="2000" dirty="0">
                <a:solidFill>
                  <a:srgbClr val="003F82"/>
                </a:solidFill>
              </a:rPr>
            </a:br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Изображение 1" descr="Снимок экрана 2015-02-27 в 9.5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07404"/>
            <a:ext cx="5902035" cy="5472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Программная инженерия</a:t>
            </a:r>
            <a:endParaRPr lang="en-US" sz="2000" dirty="0" smtClean="0">
              <a:solidFill>
                <a:schemeClr val="bg1"/>
              </a:solidFill>
              <a:latin typeface="Myriad Pro"/>
              <a:ea typeface="ＭＳ Ｐゴシック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716348" y="221951"/>
            <a:ext cx="6719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Где поговорить?</a:t>
            </a:r>
          </a:p>
          <a:p>
            <a:r>
              <a:rPr lang="ru-RU" sz="1400" b="1" dirty="0" smtClean="0">
                <a:solidFill>
                  <a:srgbClr val="003F82"/>
                </a:solidFill>
              </a:rPr>
              <a:t>Почта: рассылки </a:t>
            </a:r>
            <a:r>
              <a:rPr lang="en-US" sz="1400" b="1" dirty="0" smtClean="0">
                <a:solidFill>
                  <a:srgbClr val="003F82"/>
                </a:solidFill>
              </a:rPr>
              <a:t>all users</a:t>
            </a:r>
            <a:endParaRPr lang="ru-RU" sz="14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38163" y="541338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538163" y="29273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538163" y="4114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4" name="Rectangle 18"/>
          <p:cNvSpPr>
            <a:spLocks noChangeArrowheads="1"/>
          </p:cNvSpPr>
          <p:nvPr/>
        </p:nvSpPr>
        <p:spPr bwMode="auto">
          <a:xfrm>
            <a:off x="538163" y="535940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Изображение 2" descr="Снимок экрана 2015-02-27 в 10.1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76" y="280988"/>
            <a:ext cx="2946400" cy="1612900"/>
          </a:xfrm>
          <a:prstGeom prst="rect">
            <a:avLst/>
          </a:prstGeom>
        </p:spPr>
      </p:pic>
      <p:pic>
        <p:nvPicPr>
          <p:cNvPr id="4" name="Изображение 3" descr="Снимок экрана 2015-02-27 в 10.15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649"/>
            <a:ext cx="9144000" cy="3858301"/>
          </a:xfrm>
          <a:prstGeom prst="rect">
            <a:avLst/>
          </a:prstGeom>
        </p:spPr>
      </p:pic>
      <p:pic>
        <p:nvPicPr>
          <p:cNvPr id="5" name="Изображение 4" descr="Снимок экрана 2015-02-27 в 10.17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79" y="775949"/>
            <a:ext cx="4533900" cy="14097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324487" y="508626"/>
            <a:ext cx="638848" cy="368300"/>
            <a:chOff x="2840182" y="207818"/>
            <a:chExt cx="1624060" cy="56813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840182" y="207818"/>
              <a:ext cx="1624060" cy="5176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840182" y="207818"/>
              <a:ext cx="1624060" cy="5681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65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287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Национальный исследовательский университет Высшая школа экономики – это…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Максимова Елена</cp:lastModifiedBy>
  <cp:revision>41</cp:revision>
  <dcterms:created xsi:type="dcterms:W3CDTF">2010-09-30T06:45:29Z</dcterms:created>
  <dcterms:modified xsi:type="dcterms:W3CDTF">2015-03-02T11:12:54Z</dcterms:modified>
</cp:coreProperties>
</file>