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48" r:id="rId1"/>
  </p:sldMasterIdLst>
  <p:sldIdLst>
    <p:sldId id="256" r:id="rId2"/>
    <p:sldId id="259" r:id="rId3"/>
    <p:sldId id="272" r:id="rId4"/>
    <p:sldId id="299" r:id="rId5"/>
    <p:sldId id="279" r:id="rId6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4E1C9FA-C93D-4458-A0CC-035318BDCA97}">
          <p14:sldIdLst>
            <p14:sldId id="256"/>
            <p14:sldId id="259"/>
            <p14:sldId id="272"/>
            <p14:sldId id="299"/>
            <p14:sldId id="279"/>
          </p14:sldIdLst>
        </p14:section>
        <p14:section name="Раздел без заголовка" id="{BCA55075-B348-41D7-985D-2A6E43914061}">
          <p14:sldIdLst/>
        </p14:section>
        <p14:section name="Раздел без заголовка" id="{ADEBCD41-0DEC-481F-884F-C5B3781B778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F392"/>
    <a:srgbClr val="FF66CC"/>
    <a:srgbClr val="990000"/>
    <a:srgbClr val="99FF66"/>
    <a:srgbClr val="66FFFF"/>
    <a:srgbClr val="2211FB"/>
    <a:srgbClr val="FF0000"/>
    <a:srgbClr val="003F82"/>
    <a:srgbClr val="1C2A55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для заключения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срочных трудовых договоров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13442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срочных трудовых договоров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304895"/>
            <a:ext cx="833209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Срочный трудовой договор заключается: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строго определенных случаях (ч. 1 ст. 59 ТК РФ);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соглашению сторон (ч. 2 ст. 59 ТК РФ) 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трудовом договоре должен быть </a:t>
            </a: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 срок.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договор, заключенный на определенный срок при отсутствии достаточных к тому оснований, считается заключенным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на неопределенный срок.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трудовом договоре не оговорен срок его 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договор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заключенным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на неопределенный срок.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трудового договора не может превышать 5 </a:t>
            </a: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b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считается заключенным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на неопределенный срок в </a:t>
            </a:r>
            <a:r>
              <a:rPr lang="ru-RU" sz="1500" b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когда: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срочности не предусмотрена статьей 59 ТК РФ;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оговорен срок (то есть момент окончания: дата или событие); 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сторон не потребовала расторжения ТД ;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продолжает работу после истечения срока действия трудового договора.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Запрещается заключение срочных трудовых договоров в целях уклонения от предоставления прав и гарантий, предусмотренных для работников, с которыми заключается трудовой договор на неопределенный срок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Испытательный срок в срочных трудовых договорах: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 месяцев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испытательный срок не устанавливается;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 до 6 месяцев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испытательный срок не может превышать 2 недели;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свыше 6 месяцев 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испытательный срок не может превышать 3 месяцев.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FF0000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0415"/>
            <a:ext cx="8438972" cy="512467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Согласно ч. 1 ст. 59 ТК РФ срочный </a:t>
            </a:r>
            <a:r>
              <a:rPr lang="ru-RU" sz="1500" b="1" dirty="0">
                <a:solidFill>
                  <a:schemeClr val="tx2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трудовой договор заключается: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 b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время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обязанностей отсутствующего работника</a:t>
            </a:r>
            <a:r>
              <a:rPr lang="ru-RU" sz="1500" b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которым в соответствии с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 сохраняется место работы;</a:t>
            </a:r>
            <a:endParaRPr lang="en-US" sz="1500" b="1" dirty="0" smtClean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 b="1" i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для заявления: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 i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принять меня на работу в НИУ ВШЭ по основному месту (по внешнему/внутреннему совместительству) работы на должность __________________ в ____________________на ______ ставки с испытательным сроком _____ с ____ - дневной рабочей неделей продолжительностью  ____ часов в неделю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временно, с «___» ________ 20 ___ года на период отсутствия основного работника Ивановой Татьяны Ивановны</a:t>
            </a:r>
            <a:r>
              <a:rPr lang="ru-RU" sz="1500" i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ru-RU" sz="1500" i="1" dirty="0" smtClean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 с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иностранными лицами или лицами без гражданства;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600" b="1" i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для заявления: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принять меня на работу в НИУ ВШЭ по основному месту (по внешнему/внутреннему совместительству) работы на должность __________________ в ____________________на ______ ставки с испытательным сроком _____ с ____ - дневной рабочей неделей продолжительностью  ____ часов в неделю </a:t>
            </a:r>
            <a:r>
              <a:rPr lang="ru-RU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временно, с «___» ________ 20 ___ года по с «___» ________ 20 ___ года.</a:t>
            </a:r>
            <a:endParaRPr lang="ru-RU" sz="1600" dirty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28750" y="428625"/>
            <a:ext cx="513442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срочных трудовых договоров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0415"/>
            <a:ext cx="8438972" cy="512467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500" b="1" dirty="0" smtClean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1500" b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принимаемыми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заведомо определенной работы </a:t>
            </a:r>
            <a:r>
              <a:rPr lang="ru-RU" sz="1500" b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когда ее завершение не может быть определено конкретной датой</a:t>
            </a:r>
            <a:r>
              <a:rPr lang="ru-RU" sz="1500" b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необходимо конкретизировать вид работ в трудовом договоре;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нельзя прописывать период выполнения 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работ, при необходимости расторжения трудового договора подразделение уведомляет об этом</a:t>
            </a:r>
            <a:r>
              <a:rPr lang="en-US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персонала в форме служебной записки на имя С.Ю. </a:t>
            </a:r>
            <a:r>
              <a:rPr lang="ru-RU" sz="1500" dirty="0" err="1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Мазловой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рекомендуется иметь план-график к трудовому 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акт о приеме </a:t>
            </a:r>
            <a:r>
              <a:rPr lang="ru-RU" sz="150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выполненных работ</a:t>
            </a:r>
            <a:r>
              <a:rPr lang="ru-RU" sz="150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500" b="1" i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</a:t>
            </a:r>
            <a:r>
              <a:rPr lang="ru-RU" sz="1500" b="1" i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заявления: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i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 принять меня на работу в НИУ ВШЭ по основному месту работы на должность __________________ в </a:t>
            </a:r>
            <a:r>
              <a:rPr lang="ru-RU" sz="1500" i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</a:t>
            </a:r>
            <a:r>
              <a:rPr lang="ru-RU" sz="1500" i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______ ставки с испытательным сроком _____ с ____ - дневной рабочей неделей продолжительностью  ____ часов в неделю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временно, с «___» ________ 20 ___ года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временных работ по реализации проекта ___________________ Лаборатории ________________.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500" b="1" dirty="0" smtClean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заявлении необходимо указать резолюцию с предварительной датой окончания трудового договора.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28750" y="428625"/>
            <a:ext cx="513442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срочных трудовых договоров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1869"/>
            <a:ext cx="8438972" cy="5056307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случае проект определяется исходя из миссии/целей/задач подразделения и может звучать одинаково для нескольких работников (если речь идет о приеме в рамках финансирования подразделения), например: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«….</a:t>
            </a:r>
            <a:r>
              <a:rPr lang="ru-RU" sz="1500" i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проекта «Исследования в области алгебраической геометрии и пограничных с ней областях: теория чисел, дифференциальная и комплексная геометрия, геометрический анализ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»»;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«…. </a:t>
            </a:r>
            <a:r>
              <a:rPr lang="ru-RU" sz="1500" i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проекта «Изу­че­ние про­бле­м субъ­ек­тив­но­го бла­го­по­лу­чия и уро­вень сча­стья, про­бле­мы ми­гра­ции и от­но­ше­ния к ми­гран­там в об­ще­стве, про­бле­мы на­ци­о­на­лиз­ма и эт­ни­че­ских кон­флик­тов.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ru-RU" sz="1500" b="1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b="1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соглашению сторон срочный трудовой договор может заключаться:</a:t>
            </a:r>
          </a:p>
          <a:p>
            <a:pPr marL="0" indent="0" algn="just">
              <a:buNone/>
            </a:pP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поступающими на работу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пенсионерами по возрасту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 лицами, которым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здоровья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медицинским заключением, выданным 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федеральными законами и иными нормативными правовыми актами Российской Федерации, разрешена работа исключительно временного характера;</a:t>
            </a:r>
          </a:p>
          <a:p>
            <a:pPr marL="0" indent="0" algn="just">
              <a:buNone/>
            </a:pP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лицами,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получающими образование по очной форме обучения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лицами,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избранными по конкурсу на замещение соответствующей должности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smtClean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проведенному </a:t>
            </a:r>
            <a:r>
              <a:rPr lang="ru-RU" sz="1500" dirty="0">
                <a:solidFill>
                  <a:srgbClr val="003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трудовым законодательством и иными нормативными правовыми актами, содержащими нормы трудового права;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500" b="1" dirty="0">
              <a:solidFill>
                <a:srgbClr val="003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1600" b="1" dirty="0" smtClean="0">
              <a:solidFill>
                <a:srgbClr val="003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  <a:hlinkClick r:id="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28750" y="428625"/>
            <a:ext cx="513442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срочных трудовых договоров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12212</TotalTime>
  <Words>795</Words>
  <Application>Microsoft Office PowerPoint</Application>
  <PresentationFormat>Экран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 Комментарии для заключения срочных трудовых договоров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Шпитуля­_Татьяна</cp:lastModifiedBy>
  <cp:revision>182</cp:revision>
  <cp:lastPrinted>2016-08-22T12:22:40Z</cp:lastPrinted>
  <dcterms:created xsi:type="dcterms:W3CDTF">2010-09-30T06:45:29Z</dcterms:created>
  <dcterms:modified xsi:type="dcterms:W3CDTF">2016-12-20T15:25:48Z</dcterms:modified>
</cp:coreProperties>
</file>