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7" r:id="rId2"/>
  </p:sldIdLst>
  <p:sldSz cx="9144000" cy="6858000" type="screen4x3"/>
  <p:notesSz cx="6794500" cy="9931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A15AB"/>
    <a:srgbClr val="CCECFF"/>
    <a:srgbClr val="21386F"/>
    <a:srgbClr val="003F82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0" d="100"/>
          <a:sy n="120" d="100"/>
        </p:scale>
        <p:origin x="-14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65781-C29F-4440-AFEA-740AE9AB84B3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FFDF1-F4F0-468E-BDAC-F35C87FC3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3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13C8E-206A-4DC7-AD29-64F4B180BE9F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80498-9ACB-4633-93E4-EF68B569E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0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2A1FB-BDB1-47C3-9D6A-DFBAF8AC3EE1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580FC-7145-4116-8D2C-632FAB3DB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8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89769-3F39-48A2-B1A8-C47F9D3DBFD0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59D49-9E99-4148-9C2E-7729A659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6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2201F-9435-4D60-A8A1-0B62415C4600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304FB-2418-4F5A-9D66-095794423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7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6BDDC-946D-4424-94D2-26C9F3016609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4331C-B33A-44BE-AA6A-32E74A2A8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97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D65EF-B9A3-4CD5-852E-46A5C2C7177F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259F3-EEF6-4ED8-964F-198C97DAF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4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ED274-9540-475D-882A-D2E09BCF2C32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3119B-DDE4-492B-8281-E53AC2481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18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8A7D4-E3EB-45EF-864C-38603DC51FC5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03E08-C063-468A-BDB8-A00E96AC8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4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32F7A-D7F4-4591-A19D-FFF161A9BD58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D9787-0457-4765-ADA6-ACBC11689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8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2FE31-AB7F-401C-8ADB-839DA8D389A2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7E451-9031-4DE8-B62D-4E8ED48F0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7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9C7DE856-E92A-4C97-9E6C-B1E92C6CE048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784E5D17-3993-4F91-B59F-14815E71F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jpeg"/><Relationship Id="rId5" Type="http://schemas.openxmlformats.org/officeDocument/2006/relationships/hyperlink" Target="mailto:nmaks@hse.ru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ru-RU" altLang="ru-RU" sz="800">
                <a:solidFill>
                  <a:schemeClr val="bg1"/>
                </a:solidFill>
              </a:rPr>
              <a:t>Высшая школа экономики, Москва, 2014</a:t>
            </a:r>
            <a:endParaRPr kumimoji="1" lang="ru-RU" altLang="ru-RU" sz="800">
              <a:solidFill>
                <a:schemeClr val="bg1"/>
              </a:solidFill>
              <a:latin typeface="Myriad Pro" charset="0"/>
            </a:endParaRPr>
          </a:p>
        </p:txBody>
      </p:sp>
      <p:sp>
        <p:nvSpPr>
          <p:cNvPr id="4099" name="Title 1"/>
          <p:cNvSpPr txBox="1">
            <a:spLocks/>
          </p:cNvSpPr>
          <p:nvPr/>
        </p:nvSpPr>
        <p:spPr bwMode="auto">
          <a:xfrm>
            <a:off x="1428750" y="428625"/>
            <a:ext cx="39878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Материальная помощь</a:t>
            </a:r>
            <a:endParaRPr lang="en-US" altLang="ru-RU" sz="1600">
              <a:solidFill>
                <a:schemeClr val="bg1"/>
              </a:solidFill>
            </a:endParaRP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</a:endParaRPr>
          </a:p>
        </p:txBody>
      </p:sp>
      <p:sp>
        <p:nvSpPr>
          <p:cNvPr id="4101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</a:endParaRPr>
          </a:p>
        </p:txBody>
      </p:sp>
      <p:sp>
        <p:nvSpPr>
          <p:cNvPr id="4102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88900" y="1279525"/>
            <a:ext cx="4872038" cy="4064000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Материальная помощь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быть предоставлена работникам НИУ ВШЭ,  для которых Университет является основным местом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работы.</a:t>
            </a:r>
          </a:p>
          <a:p>
            <a:pPr marL="0" indent="0">
              <a:buFont typeface="Arial" charset="0"/>
              <a:buNone/>
              <a:defRPr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подается работником руководителю социальной комиссии ученого совета не позднее шести месяцев после наступления события, при возникновении которого возможно обращение за предоставлением материальной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помощи.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Материальная помощь оказывается: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рождения/усыновления (удочерения) ребенка</a:t>
            </a:r>
          </a:p>
          <a:p>
            <a:pPr algn="just"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смерти работника НИУ ВШЭ </a:t>
            </a:r>
          </a:p>
          <a:p>
            <a:pPr algn="just"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смерти близких родственников и членов семьи (родители, супруг, дети) </a:t>
            </a:r>
          </a:p>
          <a:p>
            <a:pPr algn="just"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тяжелым материальным положением, вызванным необходимостью оплаты медицинских услуг, не входящих в программу государственных гарантий бесплатного предоставления гражданам медицинских услуг или в программу добровольного медицинского страхования, обеспечиваемого работнику Университетом, социальными обстоятельствами или другими событиями, повлекшими значительные материальные расходы </a:t>
            </a:r>
          </a:p>
          <a:p>
            <a:pPr marL="0" indent="0">
              <a:buFont typeface="Arial" charset="0"/>
              <a:buNone/>
              <a:defRPr/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4" name="Объект 1"/>
          <p:cNvSpPr>
            <a:spLocks noGrp="1"/>
          </p:cNvSpPr>
          <p:nvPr>
            <p:ph sz="half" idx="1"/>
          </p:nvPr>
        </p:nvSpPr>
        <p:spPr>
          <a:xfrm>
            <a:off x="1343025" y="5653088"/>
            <a:ext cx="7491413" cy="660400"/>
          </a:xfrm>
          <a:ln w="22225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altLang="ru-RU" sz="16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Материальная помощь в связи с тяжелым материальным положением может предоставляться не чаще одного раза в год.</a:t>
            </a:r>
          </a:p>
          <a:p>
            <a:pPr marL="0" indent="0">
              <a:buFont typeface="Arial" charset="0"/>
              <a:buNone/>
            </a:pPr>
            <a:endParaRPr lang="ru-RU" altLang="ru-RU" sz="160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pic>
        <p:nvPicPr>
          <p:cNvPr id="4105" name="Picture 15" descr="Новогодняя гирлянда - Мои статьи - Каталог статей - ПРАЗДНИКИ.ПОДАРКИ!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5645150"/>
            <a:ext cx="447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Rectangle 26"/>
          <p:cNvSpPr>
            <a:spLocks noChangeArrowheads="1"/>
          </p:cNvSpPr>
          <p:nvPr/>
        </p:nvSpPr>
        <p:spPr bwMode="auto">
          <a:xfrm>
            <a:off x="5033963" y="1916113"/>
            <a:ext cx="3959225" cy="20510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 defTabSz="914400" eaLnBrk="1" hangingPunct="1">
              <a:spcBef>
                <a:spcPct val="0"/>
              </a:spcBef>
              <a:buFontTx/>
              <a:buNone/>
            </a:pP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 defTabSz="914400" eaLnBrk="1" hangingPunct="1">
              <a:spcBef>
                <a:spcPct val="0"/>
              </a:spcBef>
              <a:buFontTx/>
              <a:buNone/>
            </a:pP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 defTabSz="914400" eaLnBrk="1" hangingPunct="1">
              <a:spcBef>
                <a:spcPct val="0"/>
              </a:spcBef>
              <a:buFontTx/>
              <a:buNone/>
            </a:pP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 defTabSz="914400" eaLnBrk="1" hangingPunct="1">
              <a:spcBef>
                <a:spcPct val="0"/>
              </a:spcBef>
              <a:buFontTx/>
              <a:buNone/>
            </a:pP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 defTabSz="914400" eaLnBrk="1" hangingPunct="1">
              <a:spcBef>
                <a:spcPct val="0"/>
              </a:spcBef>
              <a:buFontTx/>
              <a:buNone/>
            </a:pP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Контактное лицо: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Максимова Наталья Юрьевна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ул.Мясницкая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, 20, </a:t>
            </a:r>
            <a:r>
              <a:rPr lang="ru-RU" altLang="ru-RU" sz="1400" b="1" dirty="0" err="1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. 219-К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Тел.: (495) 628-77-71*112-41 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ru-RU" sz="1400" dirty="0">
                <a:latin typeface="Times New Roman" pitchFamily="18" charset="0"/>
                <a:cs typeface="Times New Roman" pitchFamily="18" charset="0"/>
                <a:hlinkClick r:id="rId5"/>
              </a:rPr>
              <a:t>nmaks@hse.ru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Часы работы: 10.00 – 18.30</a:t>
            </a:r>
          </a:p>
          <a:p>
            <a:pPr algn="ctr" defTabSz="914400" eaLnBrk="1" hangingPunct="1">
              <a:spcBef>
                <a:spcPct val="0"/>
              </a:spcBef>
              <a:buFontTx/>
              <a:buNone/>
            </a:pPr>
            <a:endParaRPr lang="ru-RU" altLang="ru-RU" sz="1400" dirty="0">
              <a:solidFill>
                <a:srgbClr val="003F8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400" eaLnBrk="1" hangingPunct="1">
              <a:spcBef>
                <a:spcPct val="0"/>
              </a:spcBef>
              <a:buFontTx/>
              <a:buNone/>
            </a:pPr>
            <a:endParaRPr lang="ru-RU" altLang="ru-RU" sz="1400" dirty="0">
              <a:solidFill>
                <a:srgbClr val="003F8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400" eaLnBrk="1" hangingPunct="1">
              <a:spcBef>
                <a:spcPct val="0"/>
              </a:spcBef>
              <a:buFontTx/>
              <a:buNone/>
            </a:pPr>
            <a:endParaRPr lang="ru-RU" altLang="ru-RU" sz="1400" dirty="0">
              <a:solidFill>
                <a:srgbClr val="003F8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400" eaLnBrk="1" hangingPunct="1">
              <a:spcBef>
                <a:spcPct val="0"/>
              </a:spcBef>
              <a:buFontTx/>
              <a:buNone/>
            </a:pPr>
            <a:endParaRPr lang="ru-RU" altLang="ru-RU" sz="1400" dirty="0">
              <a:solidFill>
                <a:srgbClr val="003F8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400" eaLnBrk="1" hangingPunct="1">
              <a:spcBef>
                <a:spcPct val="0"/>
              </a:spcBef>
              <a:buFontTx/>
              <a:buNone/>
            </a:pPr>
            <a:endParaRPr lang="ru-RU" altLang="ru-RU" sz="1400" dirty="0">
              <a:solidFill>
                <a:srgbClr val="003F8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400" eaLnBrk="1" hangingPunct="1">
              <a:spcBef>
                <a:spcPct val="0"/>
              </a:spcBef>
              <a:buFontTx/>
              <a:buNone/>
            </a:pPr>
            <a:endParaRPr lang="ru-RU" altLang="ru-RU" sz="1400" dirty="0">
              <a:solidFill>
                <a:srgbClr val="003F8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400" eaLnBrk="1" hangingPunct="1">
              <a:spcBef>
                <a:spcPct val="0"/>
              </a:spcBef>
              <a:buFontTx/>
              <a:buNone/>
            </a:pPr>
            <a:endParaRPr lang="ru-RU" altLang="ru-RU" sz="1400" dirty="0">
              <a:solidFill>
                <a:srgbClr val="003F8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7" name="Picture 2" descr="C:\Users\egmaksimova\Desktop\2Maksimovasmall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050" y="2163763"/>
            <a:ext cx="8461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1534</TotalTime>
  <Words>57</Words>
  <Application>Microsoft Office PowerPoint</Application>
  <PresentationFormat>Экран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Максимова Елена</cp:lastModifiedBy>
  <cp:revision>172</cp:revision>
  <cp:lastPrinted>2014-10-29T08:21:24Z</cp:lastPrinted>
  <dcterms:created xsi:type="dcterms:W3CDTF">2010-09-30T06:45:29Z</dcterms:created>
  <dcterms:modified xsi:type="dcterms:W3CDTF">2014-12-10T14:32:23Z</dcterms:modified>
</cp:coreProperties>
</file>