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82"/>
    <a:srgbClr val="21386F"/>
    <a:srgbClr val="1C2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2634" y="-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B43D1-82CB-47B9-95F7-D33685BDFA51}" type="datetime1">
              <a:rPr lang="en-US"/>
              <a:pPr>
                <a:defRPr/>
              </a:pPr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7FFD-70CD-4C5C-8117-5884EA760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01E5-81BD-44E5-8E20-462C2C5FEFE5}" type="datetime1">
              <a:rPr lang="en-US"/>
              <a:pPr>
                <a:defRPr/>
              </a:pPr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E88E-3ED5-4852-8D89-B50379241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6D683-A615-41BD-A4D8-17705CB114A0}" type="datetime1">
              <a:rPr lang="en-US"/>
              <a:pPr>
                <a:defRPr/>
              </a:pPr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C045-341C-4E2D-AF88-1D9C50388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7838C-AED8-4BA5-8652-AEE276FCC083}" type="datetime1">
              <a:rPr lang="en-US"/>
              <a:pPr>
                <a:defRPr/>
              </a:pPr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F501-F5CC-4E12-934E-78BB5E4DA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F4A4C-A39D-40F9-985D-C7DCB93C0DB5}" type="datetime1">
              <a:rPr lang="en-US"/>
              <a:pPr>
                <a:defRPr/>
              </a:pPr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18A3-27E7-4D27-924C-4173717FF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A3BEA-EE38-406D-A93D-A1B7A0C50F31}" type="datetime1">
              <a:rPr lang="en-US"/>
              <a:pPr>
                <a:defRPr/>
              </a:pPr>
              <a:t>10/29/2014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99C-A097-4533-BEFF-B1452833F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AF676-6045-4445-B3A3-69CE264AAD80}" type="datetime1">
              <a:rPr lang="en-US"/>
              <a:pPr>
                <a:defRPr/>
              </a:pPr>
              <a:t>10/29/2014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C458-4B9D-4501-AB19-9D129E281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E988B-86FF-4F79-A487-7C318366F71F}" type="datetime1">
              <a:rPr lang="en-US"/>
              <a:pPr>
                <a:defRPr/>
              </a:pPr>
              <a:t>10/29/2014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CD07-29D6-4A4D-ADEA-1E0E2DFE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96C13-5674-4527-A7EC-B9690D91A02D}" type="datetime1">
              <a:rPr lang="en-US"/>
              <a:pPr>
                <a:defRPr/>
              </a:pPr>
              <a:t>10/29/2014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B3D-EFD3-47A2-82AF-07B5235D9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9FD65-7BC8-484C-874A-A3895B64CC55}" type="datetime1">
              <a:rPr lang="en-US"/>
              <a:pPr>
                <a:defRPr/>
              </a:pPr>
              <a:t>10/29/2014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5757-2996-489D-9DE7-5C2053F78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B2E26-330E-4C2F-B5E7-B7743EB347D8}" type="datetime1">
              <a:rPr lang="en-US"/>
              <a:pPr>
                <a:defRPr/>
              </a:pPr>
              <a:t>10/29/2014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040B-1B69-4DF3-82DE-71CA80F2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FBE2B9D-1697-4090-97E9-0A438BE077E8}" type="datetime1">
              <a:rPr lang="en-US"/>
              <a:pPr>
                <a:defRPr/>
              </a:pPr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1F37826-9FC6-4A47-B435-94C6280B7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06625"/>
          </a:xfrm>
        </p:spPr>
        <p:txBody>
          <a:bodyPr/>
          <a:lstStyle/>
          <a:p>
            <a:pPr eaLnBrk="1" hangingPunct="1"/>
            <a:r>
              <a:rPr lang="ru-RU" sz="28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Интернационализация </a:t>
            </a:r>
            <a:r>
              <a:rPr lang="ru-RU" sz="2800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У</a:t>
            </a:r>
            <a:r>
              <a:rPr lang="ru-RU" sz="28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ниверситета</a:t>
            </a:r>
            <a:endParaRPr lang="en-US" sz="2900" dirty="0" smtClean="0">
              <a:solidFill>
                <a:srgbClr val="21386F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371600" y="4468813"/>
            <a:ext cx="6400800" cy="908050"/>
          </a:xfrm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Лидия Грибанова</a:t>
            </a:r>
          </a:p>
          <a:p>
            <a:pPr eaLnBrk="1" hangingPunct="1"/>
            <a:r>
              <a:rPr kumimoji="1" lang="ru-RU" sz="14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Центр академической интеграции</a:t>
            </a: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</a:p>
          <a:p>
            <a:pPr algn="ctr">
              <a:spcBef>
                <a:spcPct val="20000"/>
              </a:spcBef>
            </a:pPr>
            <a:r>
              <a:rPr lang="en-US" sz="800" dirty="0">
                <a:solidFill>
                  <a:schemeClr val="bg1"/>
                </a:solidFill>
              </a:rPr>
              <a:t>www.hse.ru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54355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 smtClean="0">
                <a:solidFill>
                  <a:schemeClr val="bg1"/>
                </a:solidFill>
                <a:latin typeface="+mj-lt"/>
              </a:rPr>
              <a:t>Определение интернационализации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b="1" dirty="0" smtClean="0"/>
              <a:t>Главная цель Университета </a:t>
            </a:r>
          </a:p>
          <a:p>
            <a:r>
              <a:rPr lang="ru-RU" sz="1800" dirty="0"/>
              <a:t>формирование на базе НИУ ВШЭ передового научно-образовательного, аналитического, консалтингового и проектного центра в области социально-экономических наук </a:t>
            </a:r>
            <a:endParaRPr lang="ru-RU" sz="1800" dirty="0" smtClean="0"/>
          </a:p>
          <a:p>
            <a:r>
              <a:rPr lang="ru-RU" sz="1800" dirty="0" smtClean="0"/>
              <a:t>достижение </a:t>
            </a:r>
            <a:r>
              <a:rPr lang="ru-RU" sz="1800" dirty="0"/>
              <a:t>уровня исследований, образования и проектной работы, признаваемого в глобальном </a:t>
            </a:r>
            <a:r>
              <a:rPr lang="ru-RU" sz="1800" dirty="0" smtClean="0"/>
              <a:t>масштабе</a:t>
            </a:r>
          </a:p>
          <a:p>
            <a:r>
              <a:rPr lang="ru-RU" sz="1800" dirty="0" smtClean="0"/>
              <a:t>вхождение в состав </a:t>
            </a:r>
            <a:r>
              <a:rPr lang="ru-RU" sz="1800" dirty="0"/>
              <a:t>ведущих исследовательских университетов </a:t>
            </a:r>
            <a:r>
              <a:rPr lang="ru-RU" sz="1800" dirty="0" smtClean="0"/>
              <a:t>мира.</a:t>
            </a:r>
          </a:p>
          <a:p>
            <a:endParaRPr lang="ru-RU" sz="1800" dirty="0"/>
          </a:p>
          <a:p>
            <a:pPr marL="0" indent="0">
              <a:buNone/>
            </a:pPr>
            <a:r>
              <a:rPr lang="ru-RU" sz="1800" b="1" dirty="0" smtClean="0"/>
              <a:t>Интернационализация образования</a:t>
            </a:r>
          </a:p>
          <a:p>
            <a:pPr marL="0" indent="0">
              <a:buNone/>
            </a:pPr>
            <a:r>
              <a:rPr lang="ru-RU" sz="1800" b="1" dirty="0" smtClean="0"/>
              <a:t>- </a:t>
            </a:r>
            <a:r>
              <a:rPr lang="ru-RU" sz="1800" dirty="0" smtClean="0"/>
              <a:t>процесс развития, </a:t>
            </a:r>
            <a:r>
              <a:rPr lang="ru-RU" sz="1800" dirty="0"/>
              <a:t>при котором цели, функции и механизм предоставления образовательных услуг приобретают международный характер. </a:t>
            </a:r>
            <a:endParaRPr lang="ru-RU" sz="1800" b="1" dirty="0" smtClean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942195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54355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 smtClean="0">
                <a:solidFill>
                  <a:schemeClr val="bg1"/>
                </a:solidFill>
                <a:latin typeface="+mj-lt"/>
              </a:rPr>
              <a:t>Направления интернационализации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/>
              <a:t>образовательного процесса</a:t>
            </a:r>
          </a:p>
          <a:p>
            <a:pPr marL="457200" lvl="1" indent="0">
              <a:buNone/>
            </a:pPr>
            <a:r>
              <a:rPr lang="ru-RU" sz="1800" dirty="0" smtClean="0"/>
              <a:t>за счет: </a:t>
            </a:r>
            <a:r>
              <a:rPr lang="ru-RU" sz="1800" dirty="0"/>
              <a:t>	</a:t>
            </a:r>
            <a:r>
              <a:rPr lang="ru-RU" sz="1800" dirty="0" smtClean="0"/>
              <a:t>- привлечения лучших иностранных студентов</a:t>
            </a:r>
          </a:p>
          <a:p>
            <a:pPr marL="457200" lvl="1" indent="0">
              <a:buNone/>
            </a:pPr>
            <a:r>
              <a:rPr lang="ru-RU" sz="1800" dirty="0"/>
              <a:t>	</a:t>
            </a:r>
            <a:r>
              <a:rPr lang="ru-RU" sz="1800" dirty="0" smtClean="0"/>
              <a:t>	- привлечения преподавателей мирового уровня</a:t>
            </a:r>
          </a:p>
          <a:p>
            <a:pPr marL="457200" lvl="1" indent="0">
              <a:buNone/>
            </a:pPr>
            <a:r>
              <a:rPr lang="ru-RU" sz="1800" dirty="0" smtClean="0"/>
              <a:t>результат: увеличение востребованности образовательных продуктов;</a:t>
            </a:r>
          </a:p>
          <a:p>
            <a:r>
              <a:rPr lang="ru-RU" sz="1800" dirty="0" smtClean="0"/>
              <a:t>научных исследований</a:t>
            </a:r>
          </a:p>
          <a:p>
            <a:pPr marL="457200" lvl="1" indent="0">
              <a:buNone/>
            </a:pPr>
            <a:r>
              <a:rPr lang="ru-RU" sz="1800" dirty="0"/>
              <a:t>за счет: </a:t>
            </a:r>
            <a:r>
              <a:rPr lang="ru-RU" sz="1800" dirty="0" smtClean="0"/>
              <a:t>	- привлечения ученых</a:t>
            </a:r>
          </a:p>
          <a:p>
            <a:pPr marL="457200" lvl="1" indent="0">
              <a:buNone/>
            </a:pPr>
            <a:r>
              <a:rPr lang="ru-RU" sz="1800" dirty="0"/>
              <a:t>	</a:t>
            </a:r>
            <a:r>
              <a:rPr lang="ru-RU" sz="1800" dirty="0" smtClean="0"/>
              <a:t>	- повышение публикационной активности и качества публикаций</a:t>
            </a:r>
          </a:p>
          <a:p>
            <a:pPr marL="457200" lvl="1" indent="0">
              <a:buNone/>
            </a:pPr>
            <a:r>
              <a:rPr lang="ru-RU" sz="1800" dirty="0" smtClean="0"/>
              <a:t>результат: улучшение </a:t>
            </a:r>
            <a:r>
              <a:rPr lang="ru-RU" sz="1800" dirty="0"/>
              <a:t>репутации </a:t>
            </a:r>
            <a:r>
              <a:rPr lang="ru-RU" sz="1800" dirty="0" smtClean="0"/>
              <a:t>Университета;</a:t>
            </a:r>
          </a:p>
          <a:p>
            <a:r>
              <a:rPr lang="ru-RU" sz="1800" dirty="0" smtClean="0"/>
              <a:t>кадров</a:t>
            </a:r>
          </a:p>
          <a:p>
            <a:pPr marL="0" indent="0">
              <a:buNone/>
            </a:pPr>
            <a:r>
              <a:rPr lang="ru-RU" sz="1800" dirty="0" smtClean="0"/>
              <a:t>	цели:</a:t>
            </a:r>
            <a:r>
              <a:rPr lang="ru-RU" sz="1800" dirty="0"/>
              <a:t>	</a:t>
            </a:r>
            <a:r>
              <a:rPr lang="ru-RU" sz="1800" dirty="0" smtClean="0"/>
              <a:t>- 90</a:t>
            </a:r>
            <a:r>
              <a:rPr lang="ru-RU" sz="1800" dirty="0"/>
              <a:t>% штатных преподавателей НИУ ВШЭ смогут вести образовательную и научно-исследовательскую работу на иностранных языках</a:t>
            </a:r>
            <a:r>
              <a:rPr lang="ru-RU" sz="1800" dirty="0" smtClean="0"/>
              <a:t> </a:t>
            </a:r>
            <a:r>
              <a:rPr lang="ru-RU" sz="1800" dirty="0"/>
              <a:t>	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/>
              <a:t>	</a:t>
            </a:r>
            <a:r>
              <a:rPr lang="ru-RU" sz="1800" dirty="0" smtClean="0"/>
              <a:t>		- не </a:t>
            </a:r>
            <a:r>
              <a:rPr lang="ru-RU" sz="1800" dirty="0"/>
              <a:t>менее 80% администраторов </a:t>
            </a:r>
            <a:r>
              <a:rPr lang="ru-RU" sz="1800" dirty="0" smtClean="0"/>
              <a:t>составят </a:t>
            </a:r>
            <a:r>
              <a:rPr lang="ru-RU" sz="1800" dirty="0"/>
              <a:t>работники, свободно владеющие английским </a:t>
            </a:r>
            <a:r>
              <a:rPr lang="ru-RU" sz="1800" dirty="0" smtClean="0"/>
              <a:t>языком.</a:t>
            </a:r>
            <a:endParaRPr lang="ru-RU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54355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 smtClean="0">
                <a:solidFill>
                  <a:schemeClr val="bg1"/>
                </a:solidFill>
                <a:latin typeface="+mj-lt"/>
              </a:rPr>
              <a:t>Наша роль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Роль Дирекции по интернационализации – Центра академической интеграции</a:t>
            </a:r>
          </a:p>
          <a:p>
            <a:pPr lvl="1"/>
            <a:r>
              <a:rPr lang="ru-RU" sz="1800" dirty="0" smtClean="0"/>
              <a:t>активно участвовать в создании </a:t>
            </a:r>
            <a:r>
              <a:rPr lang="ru-RU" sz="1800" dirty="0"/>
              <a:t>англоязычной среды</a:t>
            </a:r>
          </a:p>
          <a:p>
            <a:pPr lvl="1"/>
            <a:r>
              <a:rPr lang="ru-RU" sz="1800" dirty="0" smtClean="0"/>
              <a:t>разработка </a:t>
            </a:r>
            <a:r>
              <a:rPr lang="ru-RU" sz="1800" dirty="0"/>
              <a:t>и внедрение эффективных процессов адаптации и интеграции иностранных специалистов, нанятых по процедуре международного </a:t>
            </a:r>
            <a:r>
              <a:rPr lang="ru-RU" sz="1800" dirty="0" err="1"/>
              <a:t>рекрутинга</a:t>
            </a:r>
            <a:r>
              <a:rPr lang="ru-RU" sz="1800" dirty="0"/>
              <a:t> (далее – международные специалисты), и иностранных обучающихся в образовательную и научную деятельность НИУ ВШЭ;</a:t>
            </a:r>
          </a:p>
          <a:p>
            <a:pPr lvl="1"/>
            <a:r>
              <a:rPr lang="ru-RU" sz="1800" dirty="0" smtClean="0"/>
              <a:t>описание </a:t>
            </a:r>
            <a:r>
              <a:rPr lang="ru-RU" sz="1800" dirty="0"/>
              <a:t>процессов, связанных с работой международных специалистов и учебой иностранных обучающихся в НИУ ВШЭ, включая процедуры взаимодействия международных специалистов и иностранных обучающихся с работниками административно-управленческих подразделений НИУ ВШЭ, и внесение предложений руководству административных подразделений по оптимизации указанных </a:t>
            </a:r>
            <a:r>
              <a:rPr lang="ru-RU" sz="1800" dirty="0" smtClean="0"/>
              <a:t>процессов.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047004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>
          <a:xfrm>
            <a:off x="1371600" y="4468813"/>
            <a:ext cx="6400800" cy="908050"/>
          </a:xfrm>
        </p:spPr>
        <p:txBody>
          <a:bodyPr/>
          <a:lstStyle/>
          <a:p>
            <a:r>
              <a:rPr lang="ru-RU" sz="120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101000, Россия, Москва, Мясницкая ул., д. 20</a:t>
            </a:r>
          </a:p>
          <a:p>
            <a:r>
              <a:rPr lang="ru-RU" sz="120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Тел.: (495) 621-7983, факс: (495) 628-7931</a:t>
            </a:r>
            <a:endParaRPr lang="en-US" sz="1200" smtClean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  <a:p>
            <a:r>
              <a:rPr lang="en-US" sz="120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www.hse.ru</a:t>
            </a:r>
            <a:endParaRPr lang="ru-RU" sz="1200" smtClean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233</Words>
  <Application>Microsoft Office PowerPoint</Application>
  <PresentationFormat>Экран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Интернационализация Университета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Максимова Елена</cp:lastModifiedBy>
  <cp:revision>29</cp:revision>
  <dcterms:created xsi:type="dcterms:W3CDTF">2010-09-30T06:45:29Z</dcterms:created>
  <dcterms:modified xsi:type="dcterms:W3CDTF">2014-10-29T12:19:17Z</dcterms:modified>
</cp:coreProperties>
</file>