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15AB"/>
    <a:srgbClr val="CCECFF"/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5781-C29F-4440-AFEA-740AE9AB84B3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FDF1-F4F0-468E-BDAC-F35C87FC3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3C8E-206A-4DC7-AD29-64F4B180BE9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0498-9ACB-4633-93E4-EF68B569E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A1FB-BDB1-47C3-9D6A-DFBAF8AC3EE1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80FC-7145-4116-8D2C-632FAB3D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9769-3F39-48A2-B1A8-C47F9D3DBFD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9D49-9E99-4148-9C2E-7729A659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201F-9435-4D60-A8A1-0B62415C460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04FB-2418-4F5A-9D66-095794423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DDC-946D-4424-94D2-26C9F3016609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331C-B33A-44BE-AA6A-32E74A2A8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65EF-B9A3-4CD5-852E-46A5C2C7177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59F3-EEF6-4ED8-964F-198C97DAF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D274-9540-475D-882A-D2E09BCF2C3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119B-DDE4-492B-8281-E53AC2481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A7D4-E3EB-45EF-864C-38603DC51FC5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03E08-C063-468A-BDB8-A00E96AC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2F7A-D7F4-4591-A19D-FFF161A9BD5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9787-0457-4765-ADA6-ACBC1168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FE31-AB7F-401C-8ADB-839DA8D389A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E451-9031-4DE8-B62D-4E8ED48F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C7DE856-E92A-4C97-9E6C-B1E92C6CE04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84E5D17-3993-4F91-B59F-14815E71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hyperlink" Target="http://www.hse.ru/org/hse/aup/social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800">
                <a:solidFill>
                  <a:schemeClr val="bg1"/>
                </a:solidFill>
              </a:rPr>
              <a:t>Высшая школа экономики, Москва, 2014</a:t>
            </a:r>
            <a:endParaRPr kumimoji="1" lang="ru-RU" altLang="ru-RU" sz="8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3987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пакет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3079" name="Объект 1"/>
          <p:cNvSpPr>
            <a:spLocks noGrp="1"/>
          </p:cNvSpPr>
          <p:nvPr>
            <p:ph sz="half" idx="1"/>
          </p:nvPr>
        </p:nvSpPr>
        <p:spPr>
          <a:xfrm>
            <a:off x="88900" y="1279525"/>
            <a:ext cx="4872038" cy="35226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altLang="ru-RU" sz="1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Медицинское обслуживание работников НИУ ВШЭ осуществляется в форме добровольного медицинского страхования (ДМС).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1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В соответствии с Порядком университет гарантирует каждому работнику фиксированный размер </a:t>
            </a:r>
            <a:r>
              <a:rPr lang="ru-RU" altLang="ru-RU" sz="1600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софинансирования</a:t>
            </a:r>
            <a:r>
              <a:rPr lang="ru-RU" altLang="ru-RU" sz="1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стоимости полиса в зависимости от непрерывного стажа работы в университете:</a:t>
            </a:r>
          </a:p>
          <a:p>
            <a:pPr marL="0" indent="0">
              <a:buFont typeface="Arial" charset="0"/>
              <a:buNone/>
            </a:pPr>
            <a:endParaRPr lang="ru-RU" altLang="ru-RU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81" name="Объект 1"/>
          <p:cNvSpPr>
            <a:spLocks noGrp="1"/>
          </p:cNvSpPr>
          <p:nvPr>
            <p:ph sz="half" idx="1"/>
          </p:nvPr>
        </p:nvSpPr>
        <p:spPr>
          <a:xfrm>
            <a:off x="1343025" y="5129213"/>
            <a:ext cx="7491413" cy="1184275"/>
          </a:xfrm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1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Работникам предоставляется возможность выбора из предложенного перечня лечебно-поликлинических учреждений программы ДМС и поликлиники, в которой будет осуществляться обслуживание</a:t>
            </a:r>
          </a:p>
          <a:p>
            <a:pPr marL="0" indent="0">
              <a:buFont typeface="Arial" charset="0"/>
              <a:buNone/>
            </a:pPr>
            <a:endParaRPr lang="ru-RU" altLang="ru-RU" sz="1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3082" name="Picture 15" descr="Новогодняя гирлянда - Мои статьи - Каталог статей - ПРАЗДНИКИ.ПОДАРКИ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5137150"/>
            <a:ext cx="658812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8613" y="3205163"/>
          <a:ext cx="4352925" cy="1341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755"/>
                <a:gridCol w="540385"/>
                <a:gridCol w="723900"/>
                <a:gridCol w="539750"/>
                <a:gridCol w="540385"/>
                <a:gridCol w="539750"/>
              </a:tblGrid>
              <a:tr h="407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Стаж работы в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НИУ ВШЭ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 1 года до 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 5 до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 10 до 15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свыше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</a:tr>
              <a:tr h="933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Размер софинансирования стоимости полиса ДМС со стороны НИУ ВШЭ,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000">
                          <a:effectLst/>
                        </a:rPr>
                        <a:t>10 000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000">
                          <a:effectLst/>
                        </a:rPr>
                        <a:t>20 000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000">
                          <a:effectLst/>
                        </a:rPr>
                        <a:t>30 000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000" dirty="0">
                          <a:effectLst/>
                        </a:rPr>
                        <a:t>40 000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82" marB="28582" anchor="ctr"/>
                </a:tc>
              </a:tr>
            </a:tbl>
          </a:graphicData>
        </a:graphic>
      </p:graphicFrame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106988" y="1606550"/>
            <a:ext cx="3806424" cy="25447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Управление социальной сферы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 smtClean="0">
                <a:solidFill>
                  <a:srgbClr val="2A15AB"/>
                </a:solidFill>
                <a:hlinkClick r:id="rId5"/>
              </a:rPr>
              <a:t> http://www.hse.ru/org/hse/aup/social/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Контактное лицо: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 smtClean="0">
                <a:latin typeface="Times New Roman" pitchFamily="18" charset="0"/>
                <a:cs typeface="Times New Roman" pitchFamily="18" charset="0"/>
              </a:rPr>
              <a:t>Демидкина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Марина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Дмитриевна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Начальник управления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Мясницкая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 326-К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7 495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621 7078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(118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– 12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sz="1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demidkina@hse.ru</a:t>
            </a:r>
            <a:endParaRPr lang="ru-RU" altLang="ru-RU" sz="14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pic>
        <p:nvPicPr>
          <p:cNvPr id="14" name="Picture 2" descr="C:\Users\egmaksimova\Desktop\5Demidki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917" y="2331464"/>
            <a:ext cx="1244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148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Максимова Елена</cp:lastModifiedBy>
  <cp:revision>173</cp:revision>
  <cp:lastPrinted>2014-10-29T08:21:24Z</cp:lastPrinted>
  <dcterms:created xsi:type="dcterms:W3CDTF">2010-09-30T06:45:29Z</dcterms:created>
  <dcterms:modified xsi:type="dcterms:W3CDTF">2014-12-10T14:30:28Z</dcterms:modified>
</cp:coreProperties>
</file>